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07" r:id="rId3"/>
    <p:sldId id="311" r:id="rId4"/>
    <p:sldId id="281" r:id="rId5"/>
    <p:sldId id="257" r:id="rId6"/>
    <p:sldId id="279" r:id="rId7"/>
    <p:sldId id="258" r:id="rId8"/>
    <p:sldId id="259" r:id="rId9"/>
    <p:sldId id="260" r:id="rId10"/>
    <p:sldId id="261" r:id="rId11"/>
    <p:sldId id="280" r:id="rId12"/>
    <p:sldId id="266" r:id="rId13"/>
    <p:sldId id="267" r:id="rId14"/>
    <p:sldId id="285" r:id="rId15"/>
    <p:sldId id="268" r:id="rId16"/>
    <p:sldId id="269" r:id="rId17"/>
    <p:sldId id="273" r:id="rId18"/>
    <p:sldId id="274" r:id="rId19"/>
    <p:sldId id="270" r:id="rId20"/>
    <p:sldId id="291" r:id="rId21"/>
    <p:sldId id="278" r:id="rId22"/>
    <p:sldId id="265" r:id="rId23"/>
    <p:sldId id="282" r:id="rId24"/>
    <p:sldId id="287" r:id="rId25"/>
    <p:sldId id="286" r:id="rId26"/>
    <p:sldId id="309" r:id="rId27"/>
    <p:sldId id="289" r:id="rId28"/>
    <p:sldId id="299" r:id="rId29"/>
    <p:sldId id="298" r:id="rId30"/>
    <p:sldId id="300" r:id="rId31"/>
    <p:sldId id="288" r:id="rId32"/>
    <p:sldId id="293" r:id="rId33"/>
    <p:sldId id="290" r:id="rId34"/>
    <p:sldId id="292" r:id="rId35"/>
    <p:sldId id="294" r:id="rId36"/>
    <p:sldId id="295" r:id="rId37"/>
    <p:sldId id="283" r:id="rId38"/>
    <p:sldId id="301" r:id="rId39"/>
    <p:sldId id="302" r:id="rId40"/>
    <p:sldId id="310" r:id="rId41"/>
    <p:sldId id="305" r:id="rId42"/>
    <p:sldId id="312" r:id="rId43"/>
    <p:sldId id="313" r:id="rId44"/>
    <p:sldId id="276" r:id="rId45"/>
    <p:sldId id="297" r:id="rId46"/>
    <p:sldId id="296" r:id="rId47"/>
    <p:sldId id="308" r:id="rId48"/>
    <p:sldId id="275" r:id="rId49"/>
    <p:sldId id="272" r:id="rId50"/>
    <p:sldId id="304" r:id="rId51"/>
    <p:sldId id="306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9"/>
    <p:restoredTop sz="94595"/>
  </p:normalViewPr>
  <p:slideViewPr>
    <p:cSldViewPr snapToGrid="0" snapToObjects="1">
      <p:cViewPr>
        <p:scale>
          <a:sx n="97" d="100"/>
          <a:sy n="97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DE2B8-4DAC-6C47-95CF-0C7514342D22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96FEC-A510-4E40-B4BD-A42039C745A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7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96FEC-A510-4E40-B4BD-A42039C745AB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7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33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58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78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39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2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4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26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04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6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11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4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D9FF4-D0C3-D841-B4E1-C637D32EFA0C}" type="datetimeFigureOut">
              <a:rPr lang="fr-FR" smtClean="0"/>
              <a:t>02/12/2016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42F59-85C2-D74C-8204-BE8451C933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rMMTv7XLYw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rWrEWfhTVg" TargetMode="Externa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TnUYcTuZJpM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3Jy2vShro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4uj364Iny4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4&amp;v=Dao8AkqRL9M" TargetMode="Externa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lip.it/IakG7_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oQuVnKhxaM" TargetMode="Externa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97sEQDdCKlo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hyperlink" Target="https://www.youtube.com/watch?v=NZBBkaJqBd8" TargetMode="External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53K1dMyslJg" TargetMode="Externa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ieBKkR_RzA" TargetMode="Externa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MYBWwW16M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m7tyGGemXI" TargetMode="Externa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SVdyb7VFio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northfac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hyperlink" Target="http://quotes.wsj.com/BAB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noS-zDo0P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usinesswire.com/news/home/20161025006273/en/Staples%E2%80%99-%E2%80%9CEasy-Button%E2%80%9D-Life-IBM-Watson" TargetMode="External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hyperlink" Target="https://goo.gl/PVy48G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hyperlink" Target="https://www.youtube.com/watch?v=7-jGl4pp-d4" TargetMode="External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luru.co/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enturebeat.com/2016/11/06/france-makes-its-bid-to-be-recognized-as-a-global-ai-hub/" TargetMode="External"/><Relationship Id="rId3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locine.fr/video/player_gen_cmedia=19550242&amp;cfilm=198371.html" TargetMode="Externa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ickdraw.withgoogle.com/" TargetMode="External"/><Relationship Id="rId3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WFR3lOm_xhE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Y9hriLylI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UYcTuZJpM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42" y="1952936"/>
            <a:ext cx="7581206" cy="4630527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black">
          <a:xfrm>
            <a:off x="0" y="1"/>
            <a:ext cx="5537201" cy="154939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ARTIFICIAL INTELLIGENCE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NO SINGLE AI DEFINITION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939" y="2078600"/>
            <a:ext cx="10086661" cy="328229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Frank Chen </a:t>
            </a:r>
            <a:r>
              <a:rPr lang="fr-FR" dirty="0" err="1"/>
              <a:t>broke</a:t>
            </a:r>
            <a:r>
              <a:rPr lang="fr-FR" dirty="0"/>
              <a:t> down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of AI </a:t>
            </a:r>
            <a:r>
              <a:rPr lang="fr-FR" dirty="0" err="1"/>
              <a:t>into</a:t>
            </a:r>
            <a:r>
              <a:rPr lang="fr-FR" dirty="0"/>
              <a:t> five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: </a:t>
            </a:r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reasoning</a:t>
            </a:r>
            <a:r>
              <a:rPr lang="fr-FR" dirty="0"/>
              <a:t>,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, planning and navigation,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, and </a:t>
            </a:r>
            <a:r>
              <a:rPr lang="fr-FR" dirty="0" smtClean="0"/>
              <a:t>perception.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important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</a:t>
            </a:r>
            <a:r>
              <a:rPr lang="fr-FR" dirty="0" err="1"/>
              <a:t>core</a:t>
            </a:r>
            <a:r>
              <a:rPr lang="fr-FR" dirty="0"/>
              <a:t> objective of AI </a:t>
            </a:r>
            <a:r>
              <a:rPr lang="fr-FR" dirty="0" err="1"/>
              <a:t>research</a:t>
            </a:r>
            <a:r>
              <a:rPr lang="fr-FR" dirty="0"/>
              <a:t> and applications over the </a:t>
            </a:r>
            <a:r>
              <a:rPr lang="fr-FR" dirty="0" err="1"/>
              <a:t>years</a:t>
            </a:r>
            <a:r>
              <a:rPr lang="fr-FR" dirty="0"/>
              <a:t> has been to automate or </a:t>
            </a:r>
            <a:r>
              <a:rPr lang="fr-FR" dirty="0" err="1"/>
              <a:t>replicate</a:t>
            </a:r>
            <a:r>
              <a:rPr lang="fr-FR" dirty="0"/>
              <a:t> intelligent </a:t>
            </a:r>
            <a:r>
              <a:rPr lang="fr-FR" dirty="0" err="1"/>
              <a:t>behavior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SUBSET OF INTELLIGENCE: TYPE OF AI 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78" y="1486927"/>
            <a:ext cx="9711711" cy="5212397"/>
          </a:xfrm>
        </p:spPr>
      </p:pic>
    </p:spTree>
    <p:extLst>
      <p:ext uri="{BB962C8B-B14F-4D97-AF65-F5344CB8AC3E}">
        <p14:creationId xmlns:p14="http://schemas.microsoft.com/office/powerpoint/2010/main" val="896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MACHINE LEARNING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940" y="1608649"/>
            <a:ext cx="5159644" cy="4351338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one of 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to AI and the basis of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advances</a:t>
            </a:r>
            <a:r>
              <a:rPr lang="fr-FR" dirty="0"/>
              <a:t> and commercial applications of AI.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Modern </a:t>
            </a:r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starts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body of data and tries to </a:t>
            </a:r>
            <a:r>
              <a:rPr lang="fr-FR" dirty="0" err="1"/>
              <a:t>derive</a:t>
            </a:r>
            <a:r>
              <a:rPr lang="fr-FR" dirty="0"/>
              <a:t> a </a:t>
            </a:r>
            <a:r>
              <a:rPr lang="fr-FR" dirty="0" err="1"/>
              <a:t>rule</a:t>
            </a:r>
            <a:r>
              <a:rPr lang="fr-FR" dirty="0"/>
              <a:t> or </a:t>
            </a:r>
            <a:r>
              <a:rPr lang="fr-FR" dirty="0" err="1"/>
              <a:t>procedure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explains</a:t>
            </a:r>
            <a:r>
              <a:rPr lang="fr-FR" dirty="0"/>
              <a:t> the data or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predict</a:t>
            </a:r>
            <a:r>
              <a:rPr lang="fr-FR" dirty="0"/>
              <a:t> future data.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9" y="1608649"/>
            <a:ext cx="5924227" cy="36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DEEP LEARNING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006" y="1542539"/>
            <a:ext cx="5825846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In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,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most</a:t>
            </a:r>
            <a:r>
              <a:rPr lang="fr-FR" dirty="0"/>
              <a:t> impressive </a:t>
            </a:r>
            <a:r>
              <a:rPr lang="fr-FR" dirty="0" err="1"/>
              <a:t>advancements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 have been in the </a:t>
            </a:r>
            <a:r>
              <a:rPr lang="fr-FR" dirty="0" err="1"/>
              <a:t>subfield</a:t>
            </a:r>
            <a:r>
              <a:rPr lang="fr-FR" dirty="0"/>
              <a:t> of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as </a:t>
            </a:r>
            <a:r>
              <a:rPr lang="fr-FR" dirty="0" err="1"/>
              <a:t>deep</a:t>
            </a:r>
            <a:r>
              <a:rPr lang="fr-FR" dirty="0"/>
              <a:t> network </a:t>
            </a:r>
            <a:r>
              <a:rPr lang="fr-FR" dirty="0" err="1"/>
              <a:t>learning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/>
              <a:t>learning</a:t>
            </a:r>
            <a:r>
              <a:rPr lang="fr-FR" dirty="0"/>
              <a:t> uses structures </a:t>
            </a:r>
            <a:r>
              <a:rPr lang="fr-FR" dirty="0" err="1"/>
              <a:t>loosely</a:t>
            </a:r>
            <a:r>
              <a:rPr lang="fr-FR" dirty="0"/>
              <a:t> </a:t>
            </a:r>
            <a:r>
              <a:rPr lang="fr-FR" dirty="0" err="1"/>
              <a:t>inspired</a:t>
            </a:r>
            <a:r>
              <a:rPr lang="fr-FR" dirty="0"/>
              <a:t> by the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, </a:t>
            </a:r>
            <a:r>
              <a:rPr lang="fr-FR" dirty="0" err="1"/>
              <a:t>consisting</a:t>
            </a:r>
            <a:r>
              <a:rPr lang="fr-FR" dirty="0"/>
              <a:t> of a set of </a:t>
            </a:r>
            <a:r>
              <a:rPr lang="fr-FR" dirty="0" err="1"/>
              <a:t>units</a:t>
            </a:r>
            <a:r>
              <a:rPr lang="fr-FR" dirty="0"/>
              <a:t> (or “</a:t>
            </a:r>
            <a:r>
              <a:rPr lang="fr-FR" dirty="0" err="1"/>
              <a:t>neurons</a:t>
            </a:r>
            <a:r>
              <a:rPr lang="fr-FR" dirty="0"/>
              <a:t>”). </a:t>
            </a:r>
            <a:r>
              <a:rPr lang="fr-FR" dirty="0" err="1"/>
              <a:t>Each</a:t>
            </a:r>
            <a:r>
              <a:rPr lang="fr-FR" dirty="0"/>
              <a:t> unit combines a set of input values to </a:t>
            </a:r>
            <a:r>
              <a:rPr lang="fr-FR" dirty="0" err="1"/>
              <a:t>produce</a:t>
            </a:r>
            <a:r>
              <a:rPr lang="fr-FR" dirty="0"/>
              <a:t> an output value, </a:t>
            </a:r>
            <a:r>
              <a:rPr lang="fr-FR" dirty="0" err="1"/>
              <a:t>which</a:t>
            </a:r>
            <a:r>
              <a:rPr lang="fr-FR" dirty="0"/>
              <a:t> in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on to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neurons</a:t>
            </a:r>
            <a:r>
              <a:rPr lang="fr-FR" dirty="0"/>
              <a:t> </a:t>
            </a:r>
            <a:r>
              <a:rPr lang="fr-FR" dirty="0" err="1"/>
              <a:t>downstream</a:t>
            </a:r>
            <a:r>
              <a:rPr lang="fr-FR" dirty="0"/>
              <a:t>. </a:t>
            </a:r>
            <a:endParaRPr lang="fr-FR" dirty="0" smtClean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95" y="1542539"/>
            <a:ext cx="5668356" cy="33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DEEP REINFORCEMENT LEARNING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2518" y="994476"/>
            <a:ext cx="55880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Reinforcement</a:t>
            </a:r>
            <a:r>
              <a:rPr lang="fr-FR" dirty="0"/>
              <a:t> Learning has </a:t>
            </a:r>
            <a:r>
              <a:rPr lang="fr-FR" dirty="0" err="1"/>
              <a:t>started</a:t>
            </a:r>
            <a:r>
              <a:rPr lang="fr-FR" dirty="0"/>
              <a:t> to </a:t>
            </a:r>
            <a:r>
              <a:rPr lang="fr-FR" dirty="0" err="1"/>
              <a:t>receive</a:t>
            </a:r>
            <a:r>
              <a:rPr lang="fr-FR" dirty="0"/>
              <a:t> a lot of attention in the </a:t>
            </a:r>
            <a:r>
              <a:rPr lang="fr-FR" dirty="0" err="1"/>
              <a:t>fields</a:t>
            </a:r>
            <a:r>
              <a:rPr lang="fr-FR" dirty="0"/>
              <a:t> of Machine Learning and Data science.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 err="1"/>
              <a:t>January</a:t>
            </a:r>
            <a:r>
              <a:rPr lang="fr-FR" dirty="0"/>
              <a:t> of 2016, a team of </a:t>
            </a:r>
            <a:r>
              <a:rPr lang="fr-FR" dirty="0" err="1"/>
              <a:t>researchers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Google </a:t>
            </a:r>
            <a:r>
              <a:rPr lang="fr-FR" dirty="0" err="1"/>
              <a:t>built</a:t>
            </a:r>
            <a:r>
              <a:rPr lang="fr-FR" dirty="0"/>
              <a:t> an AI </a:t>
            </a:r>
            <a:r>
              <a:rPr lang="fr-FR" dirty="0" err="1"/>
              <a:t>that</a:t>
            </a:r>
            <a:r>
              <a:rPr lang="fr-FR" dirty="0"/>
              <a:t> beat the </a:t>
            </a:r>
            <a:r>
              <a:rPr lang="fr-FR" dirty="0" err="1"/>
              <a:t>reigning</a:t>
            </a:r>
            <a:r>
              <a:rPr lang="fr-FR" dirty="0"/>
              <a:t> world champion of the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Go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/>
              <a:t>This AI, </a:t>
            </a:r>
            <a:r>
              <a:rPr lang="fr-FR" dirty="0" err="1"/>
              <a:t>AlphaGo</a:t>
            </a:r>
            <a:r>
              <a:rPr lang="fr-FR" dirty="0"/>
              <a:t>, </a:t>
            </a:r>
            <a:r>
              <a:rPr lang="fr-FR" dirty="0" err="1"/>
              <a:t>utilizes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discover</a:t>
            </a:r>
            <a:r>
              <a:rPr lang="fr-FR" dirty="0"/>
              <a:t> new </a:t>
            </a:r>
            <a:r>
              <a:rPr lang="fr-FR" dirty="0" err="1"/>
              <a:t>strategies</a:t>
            </a:r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08" y="994476"/>
            <a:ext cx="4645082" cy="2671856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08" y="3886199"/>
            <a:ext cx="4555074" cy="2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AUTONOMY AND AUTOMATION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985" y="1810128"/>
            <a:ext cx="9545664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i="1" dirty="0" err="1"/>
              <a:t>Autonomy</a:t>
            </a:r>
            <a:r>
              <a:rPr lang="fr-FR" i="1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ability</a:t>
            </a:r>
            <a:r>
              <a:rPr lang="fr-FR" dirty="0"/>
              <a:t> of a system to </a:t>
            </a:r>
            <a:r>
              <a:rPr lang="fr-FR" dirty="0" err="1"/>
              <a:t>operate</a:t>
            </a:r>
            <a:r>
              <a:rPr lang="fr-FR" dirty="0"/>
              <a:t> and </a:t>
            </a:r>
            <a:r>
              <a:rPr lang="fr-FR" dirty="0" err="1"/>
              <a:t>adapt</a:t>
            </a:r>
            <a:r>
              <a:rPr lang="fr-FR" dirty="0"/>
              <a:t> to </a:t>
            </a:r>
            <a:r>
              <a:rPr lang="fr-FR" dirty="0" err="1"/>
              <a:t>changing</a:t>
            </a:r>
            <a:r>
              <a:rPr lang="fr-FR" dirty="0"/>
              <a:t> </a:t>
            </a:r>
            <a:r>
              <a:rPr lang="fr-FR" dirty="0" err="1"/>
              <a:t>circumstances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reduced</a:t>
            </a:r>
            <a:r>
              <a:rPr lang="fr-FR" dirty="0"/>
              <a:t> or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control. For </a:t>
            </a:r>
            <a:r>
              <a:rPr lang="fr-FR" dirty="0" err="1"/>
              <a:t>example</a:t>
            </a:r>
            <a:r>
              <a:rPr lang="fr-FR" dirty="0"/>
              <a:t>, an </a:t>
            </a:r>
            <a:r>
              <a:rPr lang="fr-FR" dirty="0" err="1"/>
              <a:t>autonomous</a:t>
            </a:r>
            <a:r>
              <a:rPr lang="fr-FR" dirty="0"/>
              <a:t> car </a:t>
            </a:r>
            <a:r>
              <a:rPr lang="fr-FR" dirty="0" err="1"/>
              <a:t>could</a:t>
            </a:r>
            <a:r>
              <a:rPr lang="fr-FR" dirty="0"/>
              <a:t> drive </a:t>
            </a:r>
            <a:r>
              <a:rPr lang="fr-FR" dirty="0" err="1"/>
              <a:t>itself</a:t>
            </a:r>
            <a:r>
              <a:rPr lang="fr-FR" dirty="0"/>
              <a:t> to </a:t>
            </a:r>
            <a:r>
              <a:rPr lang="fr-FR" dirty="0" err="1"/>
              <a:t>its</a:t>
            </a:r>
            <a:r>
              <a:rPr lang="fr-FR" dirty="0"/>
              <a:t> destination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i="1" dirty="0"/>
              <a:t>Automation </a:t>
            </a:r>
            <a:r>
              <a:rPr lang="fr-FR" dirty="0" err="1"/>
              <a:t>occurs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 machine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have been </a:t>
            </a:r>
            <a:r>
              <a:rPr lang="fr-FR" dirty="0" err="1"/>
              <a:t>done</a:t>
            </a:r>
            <a:r>
              <a:rPr lang="fr-FR" dirty="0"/>
              <a:t> by a </a:t>
            </a:r>
            <a:r>
              <a:rPr lang="fr-FR" dirty="0" err="1" smtClean="0"/>
              <a:t>person</a:t>
            </a:r>
            <a:r>
              <a:rPr lang="fr-FR" dirty="0" smtClean="0"/>
              <a:t>. </a:t>
            </a:r>
            <a:r>
              <a:rPr lang="fr-FR" dirty="0"/>
              <a:t>The </a:t>
            </a:r>
            <a:r>
              <a:rPr lang="fr-FR" dirty="0" err="1"/>
              <a:t>term</a:t>
            </a:r>
            <a:r>
              <a:rPr lang="fr-FR" dirty="0"/>
              <a:t> relates to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and mental or cognitive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replaced</a:t>
            </a:r>
            <a:r>
              <a:rPr lang="fr-FR" dirty="0"/>
              <a:t> by AI. 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5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4900" dirty="0" smtClean="0"/>
              <a:t>HUMAN-MACHINE TEAMING 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8268" y="1450491"/>
            <a:ext cx="5485108" cy="510529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In </a:t>
            </a:r>
            <a:r>
              <a:rPr lang="fr-FR" dirty="0" err="1"/>
              <a:t>contrast</a:t>
            </a:r>
            <a:r>
              <a:rPr lang="fr-FR" dirty="0"/>
              <a:t> to automation, </a:t>
            </a:r>
            <a:r>
              <a:rPr lang="fr-FR" dirty="0" err="1"/>
              <a:t>where</a:t>
            </a:r>
            <a:r>
              <a:rPr lang="fr-FR" dirty="0"/>
              <a:t> a machine substitutes for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, in </a:t>
            </a:r>
            <a:r>
              <a:rPr lang="fr-FR" dirty="0" err="1"/>
              <a:t>some</a:t>
            </a:r>
            <a:r>
              <a:rPr lang="fr-FR" dirty="0"/>
              <a:t> cases a machine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complement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</a:t>
            </a:r>
            <a:r>
              <a:rPr lang="fr-FR" dirty="0"/>
              <a:t>one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, </a:t>
            </a:r>
            <a:r>
              <a:rPr lang="fr-FR" dirty="0" err="1"/>
              <a:t>given</a:t>
            </a:r>
            <a:r>
              <a:rPr lang="fr-FR" dirty="0"/>
              <a:t> images of </a:t>
            </a:r>
            <a:r>
              <a:rPr lang="fr-FR" dirty="0" err="1"/>
              <a:t>lymph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cells</a:t>
            </a:r>
            <a:r>
              <a:rPr lang="fr-FR" dirty="0"/>
              <a:t>, and </a:t>
            </a:r>
            <a:r>
              <a:rPr lang="fr-FR" dirty="0" err="1"/>
              <a:t>asked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</a:t>
            </a:r>
            <a:r>
              <a:rPr lang="fr-FR" dirty="0" err="1"/>
              <a:t>whether</a:t>
            </a:r>
            <a:r>
              <a:rPr lang="fr-FR" dirty="0"/>
              <a:t> or not the </a:t>
            </a:r>
            <a:r>
              <a:rPr lang="fr-FR" dirty="0" err="1"/>
              <a:t>cells</a:t>
            </a:r>
            <a:r>
              <a:rPr lang="fr-FR" dirty="0"/>
              <a:t> </a:t>
            </a:r>
            <a:r>
              <a:rPr lang="fr-FR" dirty="0" err="1"/>
              <a:t>contained</a:t>
            </a:r>
            <a:r>
              <a:rPr lang="fr-FR" dirty="0"/>
              <a:t> cancer, an AI-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smtClean="0"/>
              <a:t>7.5 % </a:t>
            </a:r>
            <a:r>
              <a:rPr lang="fr-FR" dirty="0" err="1"/>
              <a:t>error</a:t>
            </a:r>
            <a:r>
              <a:rPr lang="fr-FR" dirty="0"/>
              <a:t> rate, </a:t>
            </a:r>
            <a:r>
              <a:rPr lang="fr-FR" dirty="0" err="1"/>
              <a:t>where</a:t>
            </a:r>
            <a:r>
              <a:rPr lang="fr-FR" dirty="0"/>
              <a:t> a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pathologist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a 3.5 %</a:t>
            </a:r>
            <a:r>
              <a:rPr lang="fr-FR" dirty="0" smtClean="0"/>
              <a:t> </a:t>
            </a:r>
            <a:r>
              <a:rPr lang="fr-FR" dirty="0" err="1"/>
              <a:t>error</a:t>
            </a:r>
            <a:r>
              <a:rPr lang="fr-FR" dirty="0"/>
              <a:t> rate; a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AI and </a:t>
            </a:r>
            <a:r>
              <a:rPr lang="fr-FR" dirty="0" err="1"/>
              <a:t>human</a:t>
            </a:r>
            <a:r>
              <a:rPr lang="fr-FR" dirty="0"/>
              <a:t> input, </a:t>
            </a:r>
            <a:r>
              <a:rPr lang="fr-FR" dirty="0" err="1"/>
              <a:t>lowered</a:t>
            </a:r>
            <a:r>
              <a:rPr lang="fr-FR" dirty="0"/>
              <a:t> the </a:t>
            </a:r>
            <a:r>
              <a:rPr lang="fr-FR" dirty="0" err="1"/>
              <a:t>error</a:t>
            </a:r>
            <a:r>
              <a:rPr lang="fr-FR" dirty="0"/>
              <a:t> rate to 0.5 %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83" y="1937286"/>
            <a:ext cx="5606420" cy="367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331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CAR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331" y="1325563"/>
            <a:ext cx="5843235" cy="531134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/>
              <a:t>New cars have AI-</a:t>
            </a:r>
            <a:r>
              <a:rPr lang="fr-FR" sz="2400" dirty="0" err="1" smtClean="0"/>
              <a:t>based</a:t>
            </a:r>
            <a:r>
              <a:rPr lang="fr-FR" sz="2400" dirty="0" smtClean="0"/>
              <a:t> driver </a:t>
            </a:r>
            <a:r>
              <a:rPr lang="fr-FR" sz="2400" dirty="0" err="1" smtClean="0"/>
              <a:t>assist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</a:t>
            </a:r>
            <a:r>
              <a:rPr lang="fr-FR" sz="2400" dirty="0" err="1" smtClean="0"/>
              <a:t>like</a:t>
            </a:r>
            <a:r>
              <a:rPr lang="fr-FR" sz="2400" dirty="0" smtClean="0"/>
              <a:t> self-parking and </a:t>
            </a:r>
            <a:r>
              <a:rPr lang="fr-FR" sz="2400" dirty="0" err="1" smtClean="0"/>
              <a:t>advanced</a:t>
            </a:r>
            <a:r>
              <a:rPr lang="fr-FR" sz="2400" dirty="0" smtClean="0"/>
              <a:t> </a:t>
            </a:r>
            <a:r>
              <a:rPr lang="fr-FR" sz="2400" dirty="0" err="1" smtClean="0"/>
              <a:t>cruise</a:t>
            </a:r>
            <a:r>
              <a:rPr lang="fr-FR" sz="2400" dirty="0" smtClean="0"/>
              <a:t> </a:t>
            </a:r>
            <a:r>
              <a:rPr lang="fr-FR" sz="2400" dirty="0" err="1" smtClean="0"/>
              <a:t>controls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keep</a:t>
            </a:r>
            <a:r>
              <a:rPr lang="fr-FR" sz="2400" dirty="0" smtClean="0"/>
              <a:t> a car in </a:t>
            </a:r>
            <a:r>
              <a:rPr lang="fr-FR" sz="2400" dirty="0" err="1" smtClean="0"/>
              <a:t>its</a:t>
            </a:r>
            <a:r>
              <a:rPr lang="fr-FR" sz="2400" dirty="0" smtClean="0"/>
              <a:t> </a:t>
            </a:r>
            <a:r>
              <a:rPr lang="fr-FR" sz="2400" dirty="0" err="1" smtClean="0"/>
              <a:t>lane</a:t>
            </a:r>
            <a:r>
              <a:rPr lang="fr-FR" sz="2400" dirty="0" smtClean="0"/>
              <a:t> and </a:t>
            </a:r>
            <a:r>
              <a:rPr lang="fr-FR" sz="2400" dirty="0" err="1" smtClean="0"/>
              <a:t>adjust</a:t>
            </a:r>
            <a:r>
              <a:rPr lang="fr-FR" sz="2400" dirty="0" smtClean="0"/>
              <a:t> speed </a:t>
            </a:r>
            <a:r>
              <a:rPr lang="fr-FR" sz="2400" dirty="0" err="1" smtClean="0"/>
              <a:t>based</a:t>
            </a:r>
            <a:r>
              <a:rPr lang="fr-FR" sz="2400" dirty="0" smtClean="0"/>
              <a:t> on </a:t>
            </a:r>
            <a:r>
              <a:rPr lang="fr-FR" sz="2400" dirty="0" err="1" smtClean="0"/>
              <a:t>surrounding</a:t>
            </a:r>
            <a:r>
              <a:rPr lang="fr-FR" sz="2400" dirty="0" smtClean="0"/>
              <a:t> </a:t>
            </a:r>
            <a:r>
              <a:rPr lang="fr-FR" sz="2400" dirty="0" err="1" smtClean="0"/>
              <a:t>vehicles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Experimental</a:t>
            </a:r>
            <a:r>
              <a:rPr lang="fr-FR" sz="2400" dirty="0" smtClean="0"/>
              <a:t> </a:t>
            </a:r>
            <a:r>
              <a:rPr lang="fr-FR" sz="2400" dirty="0" err="1" smtClean="0"/>
              <a:t>fully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automated</a:t>
            </a:r>
            <a:r>
              <a:rPr lang="fr-FR" sz="2400" dirty="0" smtClean="0"/>
              <a:t> cars </a:t>
            </a:r>
            <a:r>
              <a:rPr lang="fr-FR" sz="2400" dirty="0" err="1" smtClean="0"/>
              <a:t>monitored</a:t>
            </a:r>
            <a:r>
              <a:rPr lang="fr-FR" sz="2400" dirty="0" smtClean="0"/>
              <a:t> by </a:t>
            </a:r>
            <a:r>
              <a:rPr lang="fr-FR" sz="2400" dirty="0" err="1" smtClean="0"/>
              <a:t>humans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already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seen</a:t>
            </a:r>
            <a:r>
              <a:rPr lang="fr-FR" sz="2400" dirty="0" smtClean="0"/>
              <a:t> </a:t>
            </a:r>
            <a:r>
              <a:rPr lang="fr-FR" sz="2400" dirty="0" err="1" smtClean="0"/>
              <a:t>driving</a:t>
            </a:r>
            <a:r>
              <a:rPr lang="fr-FR" sz="2400" dirty="0" smtClean="0"/>
              <a:t> on the </a:t>
            </a:r>
            <a:r>
              <a:rPr lang="fr-FR" sz="2400" dirty="0" err="1" smtClean="0"/>
              <a:t>roads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A </a:t>
            </a:r>
            <a:r>
              <a:rPr lang="fr-FR" sz="2400" dirty="0" err="1" smtClean="0"/>
              <a:t>well-designed</a:t>
            </a:r>
            <a:r>
              <a:rPr lang="fr-FR" sz="2400" dirty="0" smtClean="0"/>
              <a:t> system of </a:t>
            </a:r>
            <a:r>
              <a:rPr lang="fr-FR" sz="2400" dirty="0" err="1" smtClean="0"/>
              <a:t>automated</a:t>
            </a:r>
            <a:r>
              <a:rPr lang="fr-FR" sz="2400" dirty="0" smtClean="0"/>
              <a:t> </a:t>
            </a:r>
            <a:r>
              <a:rPr lang="fr-FR" sz="2400" dirty="0" err="1" smtClean="0"/>
              <a:t>vehicles</a:t>
            </a:r>
            <a:r>
              <a:rPr lang="fr-FR" sz="2400" dirty="0" smtClean="0"/>
              <a:t> able to </a:t>
            </a:r>
            <a:r>
              <a:rPr lang="fr-FR" sz="2400" dirty="0" err="1" smtClean="0"/>
              <a:t>predict</a:t>
            </a:r>
            <a:r>
              <a:rPr lang="fr-FR" sz="2400" dirty="0" smtClean="0"/>
              <a:t> and </a:t>
            </a:r>
            <a:r>
              <a:rPr lang="fr-FR" sz="2400" dirty="0" err="1" smtClean="0"/>
              <a:t>avoid</a:t>
            </a:r>
            <a:r>
              <a:rPr lang="fr-FR" sz="2400" dirty="0" smtClean="0"/>
              <a:t> collisions </a:t>
            </a:r>
            <a:r>
              <a:rPr lang="fr-FR" sz="2400" dirty="0" err="1" smtClean="0"/>
              <a:t>may</a:t>
            </a:r>
            <a:r>
              <a:rPr lang="fr-FR" sz="2400" dirty="0" smtClean="0"/>
              <a:t> </a:t>
            </a:r>
            <a:r>
              <a:rPr lang="fr-FR" sz="2400" dirty="0" err="1" smtClean="0"/>
              <a:t>also</a:t>
            </a:r>
            <a:r>
              <a:rPr lang="fr-FR" sz="2400" dirty="0" smtClean="0"/>
              <a:t> </a:t>
            </a:r>
            <a:r>
              <a:rPr lang="fr-FR" sz="2400" dirty="0" err="1" smtClean="0"/>
              <a:t>significantly</a:t>
            </a:r>
            <a:r>
              <a:rPr lang="fr-FR" sz="2400" dirty="0" smtClean="0"/>
              <a:t> </a:t>
            </a:r>
            <a:r>
              <a:rPr lang="fr-FR" sz="2400" dirty="0" err="1" smtClean="0"/>
              <a:t>reduce</a:t>
            </a:r>
            <a:r>
              <a:rPr lang="fr-FR" sz="2400" dirty="0" smtClean="0"/>
              <a:t> transportation-</a:t>
            </a:r>
            <a:r>
              <a:rPr lang="fr-FR" sz="2400" dirty="0" err="1" smtClean="0"/>
              <a:t>related</a:t>
            </a:r>
            <a:r>
              <a:rPr lang="fr-FR" sz="2400" dirty="0" smtClean="0"/>
              <a:t> </a:t>
            </a:r>
            <a:r>
              <a:rPr lang="fr-FR" sz="2400" dirty="0" err="1" smtClean="0"/>
              <a:t>emissions</a:t>
            </a:r>
            <a:r>
              <a:rPr lang="fr-FR" sz="2400" dirty="0" smtClean="0"/>
              <a:t> and </a:t>
            </a:r>
            <a:r>
              <a:rPr lang="fr-FR" sz="2400" dirty="0" err="1" smtClean="0"/>
              <a:t>energy</a:t>
            </a:r>
            <a:r>
              <a:rPr lang="fr-FR" sz="2400" dirty="0" smtClean="0"/>
              <a:t> </a:t>
            </a:r>
            <a:r>
              <a:rPr lang="fr-FR" sz="2400" dirty="0" err="1" smtClean="0"/>
              <a:t>consumption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$3.9 billion </a:t>
            </a:r>
            <a:r>
              <a:rPr lang="fr-FR" sz="2400" dirty="0" err="1" smtClean="0"/>
              <a:t>investment</a:t>
            </a:r>
            <a:r>
              <a:rPr lang="fr-FR" sz="2400" dirty="0" smtClean="0"/>
              <a:t> in 2017 by the US </a:t>
            </a:r>
            <a:r>
              <a:rPr lang="fr-FR" sz="2400" dirty="0" err="1" smtClean="0"/>
              <a:t>Department</a:t>
            </a:r>
            <a:r>
              <a:rPr lang="fr-FR" sz="2400" dirty="0" smtClean="0"/>
              <a:t> of Transportation technologies. 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4" y="1971973"/>
            <a:ext cx="5602850" cy="34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UAS (</a:t>
            </a:r>
            <a:r>
              <a:rPr lang="fr-FR" dirty="0" err="1"/>
              <a:t>Unmanned</a:t>
            </a:r>
            <a:r>
              <a:rPr lang="fr-FR" dirty="0"/>
              <a:t> Aircraft </a:t>
            </a:r>
            <a:r>
              <a:rPr lang="fr-FR" dirty="0" err="1" smtClean="0"/>
              <a:t>Systems</a:t>
            </a:r>
            <a:r>
              <a:rPr lang="fr-FR" dirty="0" smtClean="0"/>
              <a:t>)-DRONE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727200"/>
            <a:ext cx="5702300" cy="4533899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endParaRPr lang="fr-FR" sz="4000" dirty="0" smtClean="0"/>
          </a:p>
          <a:p>
            <a:pPr>
              <a:buFont typeface="Wingdings" charset="2"/>
              <a:buChar char="§"/>
            </a:pPr>
            <a:r>
              <a:rPr lang="fr-FR" sz="4000" dirty="0" err="1"/>
              <a:t>N</a:t>
            </a:r>
            <a:r>
              <a:rPr lang="fr-FR" sz="4000" dirty="0" err="1" smtClean="0"/>
              <a:t>umber</a:t>
            </a:r>
            <a:r>
              <a:rPr lang="fr-FR" sz="4000" dirty="0" smtClean="0"/>
              <a:t> </a:t>
            </a:r>
            <a:r>
              <a:rPr lang="fr-FR" sz="4000" dirty="0"/>
              <a:t>of UAS </a:t>
            </a:r>
            <a:r>
              <a:rPr lang="fr-FR" sz="4000" dirty="0" err="1"/>
              <a:t>registered</a:t>
            </a:r>
            <a:r>
              <a:rPr lang="fr-FR" sz="4000" dirty="0"/>
              <a:t> for commercial use </a:t>
            </a:r>
            <a:r>
              <a:rPr lang="fr-FR" sz="4000" dirty="0" err="1"/>
              <a:t>will</a:t>
            </a:r>
            <a:r>
              <a:rPr lang="fr-FR" sz="4000" dirty="0"/>
              <a:t> </a:t>
            </a:r>
            <a:r>
              <a:rPr lang="fr-FR" sz="4000" dirty="0" err="1"/>
              <a:t>exceed</a:t>
            </a:r>
            <a:r>
              <a:rPr lang="fr-FR" sz="4000" dirty="0"/>
              <a:t> 600,000 by August </a:t>
            </a:r>
            <a:r>
              <a:rPr lang="fr-FR" sz="4000" dirty="0" smtClean="0"/>
              <a:t>2017.</a:t>
            </a:r>
          </a:p>
          <a:p>
            <a:pPr>
              <a:buFont typeface="Wingdings" charset="2"/>
              <a:buChar char="§"/>
            </a:pPr>
            <a:endParaRPr lang="fr-FR" sz="4000" dirty="0" smtClean="0"/>
          </a:p>
          <a:p>
            <a:pPr>
              <a:buFont typeface="Wingdings" charset="2"/>
              <a:buChar char="§"/>
            </a:pPr>
            <a:r>
              <a:rPr lang="fr-FR" sz="4000" dirty="0" smtClean="0"/>
              <a:t>More </a:t>
            </a:r>
            <a:r>
              <a:rPr lang="fr-FR" sz="4000" dirty="0" err="1" smtClean="0"/>
              <a:t>than</a:t>
            </a:r>
            <a:r>
              <a:rPr lang="fr-FR" sz="4000" dirty="0" smtClean="0"/>
              <a:t> </a:t>
            </a:r>
            <a:r>
              <a:rPr lang="fr-FR" sz="4000" dirty="0"/>
              <a:t>$13.6 billion of </a:t>
            </a:r>
            <a:r>
              <a:rPr lang="fr-FR" sz="4000" dirty="0" err="1"/>
              <a:t>economic</a:t>
            </a:r>
            <a:r>
              <a:rPr lang="fr-FR" sz="4000" dirty="0"/>
              <a:t> value </a:t>
            </a:r>
            <a:r>
              <a:rPr lang="fr-FR" sz="4000" dirty="0" err="1"/>
              <a:t>created</a:t>
            </a:r>
            <a:r>
              <a:rPr lang="fr-FR" sz="4000" dirty="0"/>
              <a:t> by UAS in the first </a:t>
            </a:r>
            <a:r>
              <a:rPr lang="fr-FR" sz="4000" dirty="0" err="1"/>
              <a:t>three</a:t>
            </a:r>
            <a:r>
              <a:rPr lang="fr-FR" sz="4000" dirty="0"/>
              <a:t> </a:t>
            </a:r>
            <a:r>
              <a:rPr lang="fr-FR" sz="4000" dirty="0" err="1"/>
              <a:t>years</a:t>
            </a:r>
            <a:r>
              <a:rPr lang="fr-FR" sz="4000" dirty="0"/>
              <a:t> of </a:t>
            </a:r>
            <a:r>
              <a:rPr lang="fr-FR" sz="4000" dirty="0" err="1"/>
              <a:t>integration</a:t>
            </a:r>
            <a:r>
              <a:rPr lang="fr-FR" sz="4000" dirty="0"/>
              <a:t>, </a:t>
            </a:r>
            <a:r>
              <a:rPr lang="fr-FR" sz="4000" dirty="0" err="1"/>
              <a:t>with</a:t>
            </a:r>
            <a:r>
              <a:rPr lang="fr-FR" sz="4000" dirty="0"/>
              <a:t> </a:t>
            </a:r>
            <a:r>
              <a:rPr lang="fr-FR" sz="4000" dirty="0" err="1"/>
              <a:t>sustainable</a:t>
            </a:r>
            <a:r>
              <a:rPr lang="fr-FR" sz="4000" dirty="0"/>
              <a:t> </a:t>
            </a:r>
            <a:r>
              <a:rPr lang="fr-FR" sz="4000" dirty="0" err="1"/>
              <a:t>growth</a:t>
            </a:r>
            <a:r>
              <a:rPr lang="fr-FR" sz="4000" dirty="0"/>
              <a:t> </a:t>
            </a:r>
            <a:r>
              <a:rPr lang="fr-FR" sz="4000" dirty="0" err="1"/>
              <a:t>predicted</a:t>
            </a:r>
            <a:r>
              <a:rPr lang="fr-FR" sz="4000" dirty="0"/>
              <a:t> to </a:t>
            </a:r>
            <a:r>
              <a:rPr lang="fr-FR" sz="4000" dirty="0" err="1" smtClean="0"/>
              <a:t>follow</a:t>
            </a:r>
            <a:r>
              <a:rPr lang="fr-FR" sz="40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4000" dirty="0" smtClean="0"/>
          </a:p>
          <a:p>
            <a:pPr>
              <a:buFont typeface="Wingdings" charset="2"/>
              <a:buChar char="§"/>
            </a:pPr>
            <a:r>
              <a:rPr lang="fr-FR" sz="4000" dirty="0"/>
              <a:t>C</a:t>
            </a:r>
            <a:r>
              <a:rPr lang="fr-FR" sz="4000" dirty="0" smtClean="0"/>
              <a:t>ommercial </a:t>
            </a:r>
            <a:r>
              <a:rPr lang="fr-FR" sz="4000" dirty="0"/>
              <a:t>drone </a:t>
            </a:r>
            <a:r>
              <a:rPr lang="fr-FR" sz="4000" dirty="0" err="1"/>
              <a:t>industry</a:t>
            </a:r>
            <a:r>
              <a:rPr lang="fr-FR" sz="4000" dirty="0"/>
              <a:t> </a:t>
            </a:r>
            <a:r>
              <a:rPr lang="fr-FR" sz="4000" dirty="0" err="1"/>
              <a:t>could</a:t>
            </a:r>
            <a:r>
              <a:rPr lang="fr-FR" sz="4000" dirty="0"/>
              <a:t> </a:t>
            </a:r>
            <a:r>
              <a:rPr lang="fr-FR" sz="4000" dirty="0" err="1"/>
              <a:t>generate</a:t>
            </a:r>
            <a:r>
              <a:rPr lang="fr-FR" sz="4000" dirty="0"/>
              <a:t> more </a:t>
            </a:r>
            <a:r>
              <a:rPr lang="fr-FR" sz="4000" dirty="0" err="1"/>
              <a:t>than</a:t>
            </a:r>
            <a:r>
              <a:rPr lang="fr-FR" sz="4000" dirty="0"/>
              <a:t> $82 billion for the U.S. </a:t>
            </a:r>
            <a:r>
              <a:rPr lang="fr-FR" sz="4000" dirty="0" err="1"/>
              <a:t>economy</a:t>
            </a:r>
            <a:r>
              <a:rPr lang="fr-FR" sz="4000" dirty="0"/>
              <a:t> and </a:t>
            </a:r>
            <a:r>
              <a:rPr lang="fr-FR" sz="4000" dirty="0" err="1"/>
              <a:t>create</a:t>
            </a:r>
            <a:r>
              <a:rPr lang="fr-FR" sz="4000" dirty="0"/>
              <a:t> more </a:t>
            </a:r>
            <a:r>
              <a:rPr lang="fr-FR" sz="4000" dirty="0" err="1"/>
              <a:t>than</a:t>
            </a:r>
            <a:r>
              <a:rPr lang="fr-FR" sz="4000" dirty="0"/>
              <a:t> 100,000 new jobs over the </a:t>
            </a:r>
            <a:r>
              <a:rPr lang="fr-FR" sz="4000" dirty="0" err="1"/>
              <a:t>next</a:t>
            </a:r>
            <a:r>
              <a:rPr lang="fr-FR" sz="4000" dirty="0"/>
              <a:t> 10 </a:t>
            </a:r>
            <a:r>
              <a:rPr lang="fr-FR" sz="4000" dirty="0" err="1"/>
              <a:t>years</a:t>
            </a:r>
            <a:r>
              <a:rPr lang="fr-FR" sz="4000" dirty="0"/>
              <a:t>. </a:t>
            </a:r>
            <a:endParaRPr lang="fr-FR" sz="4000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9" y="2438399"/>
            <a:ext cx="5011393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AI IS EVERYWHERE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5502" y="165794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Public- and </a:t>
            </a:r>
            <a:r>
              <a:rPr lang="fr-FR" dirty="0" err="1"/>
              <a:t>private-sector</a:t>
            </a:r>
            <a:r>
              <a:rPr lang="fr-FR" dirty="0"/>
              <a:t> </a:t>
            </a:r>
            <a:r>
              <a:rPr lang="fr-FR" dirty="0" err="1"/>
              <a:t>investments</a:t>
            </a:r>
            <a:r>
              <a:rPr lang="fr-FR" dirty="0"/>
              <a:t> in basic and </a:t>
            </a:r>
            <a:r>
              <a:rPr lang="fr-FR" dirty="0" err="1"/>
              <a:t>applied</a:t>
            </a:r>
            <a:r>
              <a:rPr lang="fr-FR" dirty="0"/>
              <a:t> R&amp;D on AI have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begun</a:t>
            </a:r>
            <a:r>
              <a:rPr lang="fr-FR" dirty="0"/>
              <a:t> </a:t>
            </a:r>
            <a:r>
              <a:rPr lang="fr-FR" dirty="0" err="1"/>
              <a:t>reaping</a:t>
            </a:r>
            <a:r>
              <a:rPr lang="fr-FR" dirty="0"/>
              <a:t> major </a:t>
            </a:r>
            <a:r>
              <a:rPr lang="fr-FR" dirty="0" err="1"/>
              <a:t>benefits</a:t>
            </a:r>
            <a:r>
              <a:rPr lang="fr-FR" dirty="0"/>
              <a:t> for the public in </a:t>
            </a:r>
            <a:r>
              <a:rPr lang="fr-FR" dirty="0" err="1"/>
              <a:t>fields</a:t>
            </a:r>
            <a:r>
              <a:rPr lang="fr-FR" dirty="0"/>
              <a:t> as diverse as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H</a:t>
            </a:r>
            <a:r>
              <a:rPr lang="fr-FR" dirty="0" err="1" smtClean="0"/>
              <a:t>ealth</a:t>
            </a:r>
            <a:r>
              <a:rPr lang="fr-FR" dirty="0" smtClean="0"/>
              <a:t> care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R</a:t>
            </a:r>
            <a:r>
              <a:rPr lang="fr-FR" dirty="0" err="1" smtClean="0"/>
              <a:t>esarch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Transportation.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Environment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C</a:t>
            </a:r>
            <a:r>
              <a:rPr lang="fr-FR" dirty="0" err="1" smtClean="0"/>
              <a:t>riminal</a:t>
            </a:r>
            <a:r>
              <a:rPr lang="fr-FR" dirty="0" smtClean="0"/>
              <a:t> justice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 </a:t>
            </a:r>
            <a:r>
              <a:rPr lang="fr-FR" dirty="0" err="1"/>
              <a:t>D</a:t>
            </a:r>
            <a:r>
              <a:rPr lang="fr-FR" dirty="0" err="1" smtClean="0"/>
              <a:t>efense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Social Issues (</a:t>
            </a:r>
            <a:r>
              <a:rPr lang="fr-FR" dirty="0" err="1" smtClean="0"/>
              <a:t>unemployment</a:t>
            </a:r>
            <a:r>
              <a:rPr lang="fr-FR" dirty="0" smtClean="0"/>
              <a:t>, </a:t>
            </a:r>
            <a:r>
              <a:rPr lang="fr-FR" dirty="0" err="1" smtClean="0"/>
              <a:t>poverty</a:t>
            </a:r>
            <a:r>
              <a:rPr lang="fr-FR" dirty="0" smtClean="0"/>
              <a:t>, </a:t>
            </a:r>
            <a:r>
              <a:rPr lang="fr-FR" dirty="0" err="1" smtClean="0"/>
              <a:t>education</a:t>
            </a:r>
            <a:r>
              <a:rPr lang="fr-FR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Economics</a:t>
            </a:r>
            <a:r>
              <a:rPr lang="fr-FR" dirty="0" smtClean="0"/>
              <a:t>( e-commerce, finance, marketing), etc….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0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811052" y="1542304"/>
            <a:ext cx="7036437" cy="383427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3600" dirty="0" smtClean="0">
                <a:hlinkClick r:id="rId2"/>
              </a:rPr>
              <a:t>http</a:t>
            </a:r>
            <a:r>
              <a:rPr lang="fr-FR" sz="3600" dirty="0">
                <a:hlinkClick r:id="rId2"/>
              </a:rPr>
              <a:t>://flip.it/IakG7</a:t>
            </a:r>
            <a:r>
              <a:rPr lang="fr-FR" sz="3600" dirty="0" smtClean="0">
                <a:hlinkClick r:id="rId2"/>
              </a:rPr>
              <a:t>_</a:t>
            </a:r>
            <a:endParaRPr lang="fr-FR" sz="3600" dirty="0" smtClean="0"/>
          </a:p>
          <a:p>
            <a:endParaRPr lang="fr-FR" sz="3600" dirty="0" smtClean="0"/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683" y="1170662"/>
            <a:ext cx="3415005" cy="45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AI DRIVES THE </a:t>
            </a:r>
            <a:r>
              <a:rPr lang="fr-FR" smtClean="0"/>
              <a:t>INSIGHT REVOLUTION-FORRESTER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754" y="1628402"/>
            <a:ext cx="10515600" cy="4351338"/>
          </a:xfrm>
        </p:spPr>
        <p:txBody>
          <a:bodyPr>
            <a:normAutofit fontScale="92500"/>
          </a:bodyPr>
          <a:lstStyle/>
          <a:p>
            <a:pPr fontAlgn="base">
              <a:buFont typeface="Wingdings" charset="2"/>
              <a:buChar char="§"/>
            </a:pPr>
            <a:r>
              <a:rPr lang="fr-FR" dirty="0" err="1" smtClean="0"/>
              <a:t>Across</a:t>
            </a:r>
            <a:r>
              <a:rPr lang="fr-FR" dirty="0" smtClean="0"/>
              <a:t> all businesses,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 </a:t>
            </a:r>
            <a:r>
              <a:rPr lang="fr-FR" i="1" dirty="0" smtClean="0"/>
              <a:t>a </a:t>
            </a:r>
            <a:r>
              <a:rPr lang="fr-FR" i="1" dirty="0" err="1" smtClean="0"/>
              <a:t>greater</a:t>
            </a:r>
            <a:r>
              <a:rPr lang="fr-FR" i="1" dirty="0" smtClean="0"/>
              <a:t> </a:t>
            </a:r>
            <a:r>
              <a:rPr lang="fr-FR" i="1" dirty="0" err="1" smtClean="0"/>
              <a:t>than</a:t>
            </a:r>
            <a:r>
              <a:rPr lang="fr-FR" i="1" dirty="0" smtClean="0"/>
              <a:t> 300</a:t>
            </a:r>
            <a:r>
              <a:rPr lang="fr-FR" i="1" dirty="0"/>
              <a:t>% </a:t>
            </a:r>
            <a:r>
              <a:rPr lang="fr-FR" i="1" dirty="0" err="1"/>
              <a:t>increase</a:t>
            </a:r>
            <a:r>
              <a:rPr lang="fr-FR" i="1" dirty="0"/>
              <a:t> in </a:t>
            </a:r>
            <a:r>
              <a:rPr lang="fr-FR" i="1" dirty="0" err="1"/>
              <a:t>investment</a:t>
            </a:r>
            <a:r>
              <a:rPr lang="fr-FR" i="1" dirty="0"/>
              <a:t> in </a:t>
            </a:r>
            <a:r>
              <a:rPr lang="fr-FR" i="1" dirty="0" err="1"/>
              <a:t>artificial</a:t>
            </a:r>
            <a:r>
              <a:rPr lang="fr-FR" i="1" dirty="0"/>
              <a:t> intelligence in 2017</a:t>
            </a:r>
            <a:r>
              <a:rPr lang="fr-FR" dirty="0"/>
              <a:t> 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2016.</a:t>
            </a:r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/>
              <a:t>the use of cognitive interfaces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,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analytics</a:t>
            </a:r>
            <a:r>
              <a:rPr lang="fr-FR" dirty="0"/>
              <a:t>, and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,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business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powerful</a:t>
            </a:r>
            <a:r>
              <a:rPr lang="fr-FR" dirty="0"/>
              <a:t> insights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 </a:t>
            </a:r>
            <a:endParaRPr lang="fr-FR" dirty="0" smtClean="0"/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It </a:t>
            </a:r>
            <a:r>
              <a:rPr lang="fr-FR" dirty="0" err="1"/>
              <a:t>will</a:t>
            </a:r>
            <a:r>
              <a:rPr lang="fr-FR" dirty="0"/>
              <a:t> help, </a:t>
            </a:r>
            <a:r>
              <a:rPr lang="fr-FR" dirty="0" err="1"/>
              <a:t>says</a:t>
            </a:r>
            <a:r>
              <a:rPr lang="fr-FR" dirty="0"/>
              <a:t> </a:t>
            </a:r>
            <a:r>
              <a:rPr lang="fr-FR" dirty="0" err="1"/>
              <a:t>Forrester</a:t>
            </a:r>
            <a:r>
              <a:rPr lang="fr-FR" dirty="0"/>
              <a:t>, “drive </a:t>
            </a:r>
            <a:r>
              <a:rPr lang="fr-FR" dirty="0" err="1"/>
              <a:t>faster</a:t>
            </a:r>
            <a:r>
              <a:rPr lang="fr-FR" dirty="0"/>
              <a:t> business </a:t>
            </a:r>
            <a:r>
              <a:rPr lang="fr-FR" dirty="0" err="1"/>
              <a:t>decisions</a:t>
            </a:r>
            <a:r>
              <a:rPr lang="fr-FR" dirty="0"/>
              <a:t> in marketing, </a:t>
            </a:r>
            <a:r>
              <a:rPr lang="fr-FR" dirty="0" err="1"/>
              <a:t>ecommerce</a:t>
            </a:r>
            <a:r>
              <a:rPr lang="fr-FR" dirty="0"/>
              <a:t>, </a:t>
            </a:r>
            <a:r>
              <a:rPr lang="fr-FR" dirty="0" err="1"/>
              <a:t>product</a:t>
            </a:r>
            <a:r>
              <a:rPr lang="fr-FR" dirty="0"/>
              <a:t> management and </a:t>
            </a:r>
            <a:r>
              <a:rPr lang="fr-FR" dirty="0" err="1"/>
              <a:t>other</a:t>
            </a:r>
            <a:r>
              <a:rPr lang="fr-FR" dirty="0"/>
              <a:t> areas of the business by </a:t>
            </a:r>
            <a:r>
              <a:rPr lang="fr-FR" dirty="0" err="1"/>
              <a:t>helping</a:t>
            </a:r>
            <a:r>
              <a:rPr lang="fr-FR" dirty="0"/>
              <a:t> close the gap </a:t>
            </a:r>
            <a:r>
              <a:rPr lang="fr-FR" dirty="0" err="1"/>
              <a:t>from</a:t>
            </a:r>
            <a:r>
              <a:rPr lang="fr-FR" dirty="0"/>
              <a:t> insights to action.”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32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2500"/>
            <a:ext cx="10515600" cy="1325563"/>
          </a:xfrm>
        </p:spPr>
        <p:txBody>
          <a:bodyPr/>
          <a:lstStyle/>
          <a:p>
            <a:r>
              <a:rPr lang="fr-FR" smtClean="0"/>
              <a:t>AI LIMITATIONS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8355" y="1520825"/>
            <a:ext cx="6159500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Bias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O</a:t>
            </a:r>
            <a:r>
              <a:rPr lang="fr-FR" dirty="0" err="1" smtClean="0"/>
              <a:t>pacity</a:t>
            </a:r>
            <a:r>
              <a:rPr lang="fr-FR" dirty="0" smtClean="0"/>
              <a:t> </a:t>
            </a:r>
            <a:r>
              <a:rPr lang="fr-FR" dirty="0"/>
              <a:t>of AI </a:t>
            </a:r>
            <a:r>
              <a:rPr lang="fr-FR" dirty="0" err="1" smtClean="0"/>
              <a:t>algorithms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S</a:t>
            </a:r>
            <a:r>
              <a:rPr lang="fr-FR" dirty="0" err="1" smtClean="0"/>
              <a:t>afety</a:t>
            </a:r>
            <a:r>
              <a:rPr lang="fr-FR" dirty="0" smtClean="0"/>
              <a:t> and </a:t>
            </a:r>
            <a:r>
              <a:rPr lang="fr-FR" dirty="0" err="1" smtClean="0"/>
              <a:t>lack</a:t>
            </a:r>
            <a:r>
              <a:rPr lang="fr-FR" dirty="0" smtClean="0"/>
              <a:t> of control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Complexity</a:t>
            </a:r>
            <a:r>
              <a:rPr lang="fr-FR" dirty="0" smtClean="0"/>
              <a:t> of the real life : the </a:t>
            </a:r>
            <a:r>
              <a:rPr lang="fr-FR" dirty="0"/>
              <a:t>system </a:t>
            </a:r>
            <a:r>
              <a:rPr lang="fr-FR" dirty="0" err="1"/>
              <a:t>might</a:t>
            </a:r>
            <a:r>
              <a:rPr lang="fr-FR" dirty="0"/>
              <a:t> have a </a:t>
            </a:r>
            <a:r>
              <a:rPr lang="fr-FR" dirty="0" err="1"/>
              <a:t>superhuman</a:t>
            </a:r>
            <a:r>
              <a:rPr lang="fr-FR" dirty="0"/>
              <a:t>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detect</a:t>
            </a:r>
            <a:r>
              <a:rPr lang="fr-FR" dirty="0"/>
              <a:t> </a:t>
            </a:r>
            <a:r>
              <a:rPr lang="fr-FR" dirty="0" err="1"/>
              <a:t>dirt</a:t>
            </a:r>
            <a:r>
              <a:rPr lang="fr-FR" dirty="0"/>
              <a:t> and </a:t>
            </a:r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mopping</a:t>
            </a:r>
            <a:r>
              <a:rPr lang="fr-FR" dirty="0"/>
              <a:t> </a:t>
            </a:r>
            <a:r>
              <a:rPr lang="fr-FR" dirty="0" err="1"/>
              <a:t>strategy</a:t>
            </a:r>
            <a:r>
              <a:rPr lang="fr-FR" dirty="0"/>
              <a:t>, </a:t>
            </a:r>
            <a:r>
              <a:rPr lang="fr-FR" dirty="0" err="1"/>
              <a:t>yet</a:t>
            </a:r>
            <a:r>
              <a:rPr lang="fr-FR" dirty="0"/>
              <a:t> not know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swiping</a:t>
            </a:r>
            <a:r>
              <a:rPr lang="fr-FR" dirty="0"/>
              <a:t> a </a:t>
            </a:r>
            <a:r>
              <a:rPr lang="fr-FR" dirty="0" err="1"/>
              <a:t>wet</a:t>
            </a:r>
            <a:r>
              <a:rPr lang="fr-FR" dirty="0"/>
              <a:t> </a:t>
            </a:r>
            <a:r>
              <a:rPr lang="fr-FR" dirty="0" err="1"/>
              <a:t>mop</a:t>
            </a:r>
            <a:r>
              <a:rPr lang="fr-FR" dirty="0"/>
              <a:t> over an </a:t>
            </a:r>
            <a:r>
              <a:rPr lang="fr-FR" dirty="0" err="1"/>
              <a:t>electrical</a:t>
            </a:r>
            <a:r>
              <a:rPr lang="fr-FR" dirty="0"/>
              <a:t> </a:t>
            </a:r>
            <a:r>
              <a:rPr lang="fr-FR" dirty="0" err="1" smtClean="0"/>
              <a:t>outlet</a:t>
            </a:r>
            <a:r>
              <a:rPr lang="fr-FR" dirty="0" smtClean="0"/>
              <a:t>.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Complexity</a:t>
            </a:r>
            <a:r>
              <a:rPr lang="fr-FR" dirty="0" smtClean="0"/>
              <a:t> of the fiction. 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22" y="396080"/>
            <a:ext cx="4246557" cy="26455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22" y="3041649"/>
            <a:ext cx="4250221" cy="357743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81" y="5154961"/>
            <a:ext cx="1449967" cy="14095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36" y="5194562"/>
            <a:ext cx="2269802" cy="13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FEARS ABOUT AI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4246" y="1216773"/>
            <a:ext cx="5817260" cy="5251935"/>
          </a:xfrm>
        </p:spPr>
        <p:txBody>
          <a:bodyPr anchor="ctr">
            <a:normAutofit fontScale="92500" lnSpcReduction="20000"/>
          </a:bodyPr>
          <a:lstStyle/>
          <a:p>
            <a:pPr marL="300600">
              <a:buFont typeface="Wingdings" charset="2"/>
              <a:buChar char="§"/>
            </a:pPr>
            <a:r>
              <a:rPr lang="fr-FR" dirty="0"/>
              <a:t>People have long </a:t>
            </a:r>
            <a:r>
              <a:rPr lang="fr-FR" dirty="0" err="1"/>
              <a:t>speculated</a:t>
            </a:r>
            <a:r>
              <a:rPr lang="fr-FR" dirty="0"/>
              <a:t> on the implications of computers </a:t>
            </a:r>
            <a:r>
              <a:rPr lang="fr-FR" dirty="0" err="1"/>
              <a:t>becoming</a:t>
            </a:r>
            <a:r>
              <a:rPr lang="fr-FR" dirty="0"/>
              <a:t> more intelligent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humans</a:t>
            </a:r>
            <a:r>
              <a:rPr lang="fr-FR" dirty="0"/>
              <a:t>. </a:t>
            </a:r>
            <a:endParaRPr lang="fr-FR" dirty="0" smtClean="0"/>
          </a:p>
          <a:p>
            <a:pPr marL="300600">
              <a:buFont typeface="Wingdings" charset="2"/>
              <a:buChar char="§"/>
            </a:pPr>
            <a:endParaRPr lang="fr-FR" dirty="0" smtClean="0"/>
          </a:p>
          <a:p>
            <a:pPr marL="300600">
              <a:buFont typeface="Wingdings" charset="2"/>
              <a:buChar char="§"/>
            </a:pPr>
            <a:r>
              <a:rPr lang="fr-FR" dirty="0"/>
              <a:t>If computers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exert</a:t>
            </a:r>
            <a:r>
              <a:rPr lang="fr-FR" dirty="0"/>
              <a:t> control over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, the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havoc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humans</a:t>
            </a:r>
            <a:r>
              <a:rPr lang="fr-FR" dirty="0"/>
              <a:t> no longer in control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destiny</a:t>
            </a:r>
            <a:r>
              <a:rPr lang="fr-FR" dirty="0"/>
              <a:t> at best and </a:t>
            </a:r>
            <a:r>
              <a:rPr lang="fr-FR" dirty="0" err="1"/>
              <a:t>extinct</a:t>
            </a:r>
            <a:r>
              <a:rPr lang="fr-FR" dirty="0"/>
              <a:t> at </a:t>
            </a:r>
            <a:r>
              <a:rPr lang="fr-FR" dirty="0" err="1"/>
              <a:t>worst</a:t>
            </a:r>
            <a:r>
              <a:rPr lang="fr-FR" dirty="0"/>
              <a:t>. </a:t>
            </a:r>
            <a:endParaRPr lang="fr-FR" dirty="0" smtClean="0"/>
          </a:p>
          <a:p>
            <a:pPr marL="300600">
              <a:buFont typeface="Wingdings" charset="2"/>
              <a:buChar char="§"/>
            </a:pPr>
            <a:endParaRPr lang="fr-FR" dirty="0" smtClean="0"/>
          </a:p>
          <a:p>
            <a:pPr marL="300600"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best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for </a:t>
            </a:r>
            <a:r>
              <a:rPr lang="fr-FR" dirty="0" err="1"/>
              <a:t>addressing</a:t>
            </a:r>
            <a:r>
              <a:rPr lang="fr-FR" dirty="0"/>
              <a:t> the longer-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speculative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attack</a:t>
            </a:r>
            <a:r>
              <a:rPr lang="fr-FR" dirty="0"/>
              <a:t> the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extreme</a:t>
            </a:r>
            <a:r>
              <a:rPr lang="fr-FR" dirty="0"/>
              <a:t> </a:t>
            </a:r>
            <a:r>
              <a:rPr lang="fr-FR" dirty="0" err="1"/>
              <a:t>risks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today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security</a:t>
            </a:r>
            <a:r>
              <a:rPr lang="fr-FR" dirty="0"/>
              <a:t>, </a:t>
            </a:r>
            <a:r>
              <a:rPr lang="fr-FR" dirty="0" err="1"/>
              <a:t>privacy</a:t>
            </a:r>
            <a:r>
              <a:rPr lang="fr-FR" dirty="0"/>
              <a:t>, and </a:t>
            </a:r>
            <a:r>
              <a:rPr lang="fr-FR" dirty="0" err="1"/>
              <a:t>safety</a:t>
            </a:r>
            <a:r>
              <a:rPr lang="fr-FR" dirty="0"/>
              <a:t> </a:t>
            </a:r>
            <a:r>
              <a:rPr lang="fr-FR" dirty="0" err="1" smtClean="0"/>
              <a:t>risks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52" y="1481622"/>
            <a:ext cx="5283019" cy="33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246783" y="2186609"/>
            <a:ext cx="5420139" cy="29169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PARTNERSHIP 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7" y="1009893"/>
            <a:ext cx="8757326" cy="337912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7" y="3998323"/>
            <a:ext cx="8757326" cy="28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ACQUISITION : STARTUPS AND EXPERTS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7625" y="2743199"/>
            <a:ext cx="10355752" cy="371138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 2013, Facebook </a:t>
            </a:r>
            <a:r>
              <a:rPr lang="fr-FR" dirty="0" err="1" smtClean="0"/>
              <a:t>created</a:t>
            </a:r>
            <a:r>
              <a:rPr lang="fr-FR" dirty="0" smtClean="0"/>
              <a:t> a </a:t>
            </a:r>
            <a:r>
              <a:rPr lang="fr-FR" dirty="0" err="1" smtClean="0"/>
              <a:t>lab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to AI and </a:t>
            </a:r>
            <a:r>
              <a:rPr lang="fr-FR" dirty="0" err="1" smtClean="0"/>
              <a:t>recruited</a:t>
            </a:r>
            <a:r>
              <a:rPr lang="fr-FR" dirty="0" smtClean="0"/>
              <a:t>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expert Yann </a:t>
            </a:r>
            <a:r>
              <a:rPr lang="fr-FR" dirty="0" err="1" smtClean="0"/>
              <a:t>Lecun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In 2014, Google </a:t>
            </a:r>
            <a:r>
              <a:rPr lang="fr-FR" dirty="0" err="1"/>
              <a:t>bought</a:t>
            </a:r>
            <a:r>
              <a:rPr lang="fr-FR" dirty="0"/>
              <a:t>  the startup </a:t>
            </a:r>
            <a:r>
              <a:rPr lang="fr-FR" dirty="0" err="1"/>
              <a:t>Deepmind</a:t>
            </a:r>
            <a:r>
              <a:rPr lang="fr-FR" dirty="0"/>
              <a:t> for more </a:t>
            </a:r>
            <a:r>
              <a:rPr lang="fr-FR" dirty="0" err="1"/>
              <a:t>than</a:t>
            </a:r>
            <a:r>
              <a:rPr lang="fr-FR" dirty="0"/>
              <a:t> $</a:t>
            </a:r>
            <a:r>
              <a:rPr lang="fr-FR" dirty="0" smtClean="0"/>
              <a:t>500M.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I</a:t>
            </a:r>
            <a:r>
              <a:rPr lang="fr-FR" dirty="0" smtClean="0"/>
              <a:t>n 2015, </a:t>
            </a:r>
            <a:r>
              <a:rPr lang="fr-FR" dirty="0"/>
              <a:t>Vocal IQ (</a:t>
            </a:r>
            <a:r>
              <a:rPr lang="fr-FR" dirty="0" err="1"/>
              <a:t>voice</a:t>
            </a:r>
            <a:r>
              <a:rPr lang="fr-FR" dirty="0"/>
              <a:t> recognition</a:t>
            </a:r>
            <a:r>
              <a:rPr lang="fr-FR" dirty="0" smtClean="0"/>
              <a:t>) and in </a:t>
            </a:r>
            <a:r>
              <a:rPr lang="fr-FR" dirty="0"/>
              <a:t>2016 Apple </a:t>
            </a:r>
            <a:r>
              <a:rPr lang="fr-FR" dirty="0" err="1"/>
              <a:t>bought</a:t>
            </a:r>
            <a:r>
              <a:rPr lang="fr-FR" dirty="0"/>
              <a:t> the AI startup </a:t>
            </a:r>
            <a:r>
              <a:rPr lang="fr-FR" dirty="0" err="1" smtClean="0"/>
              <a:t>Emotient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In 2016, </a:t>
            </a:r>
            <a:r>
              <a:rPr lang="fr-FR" dirty="0" err="1" smtClean="0"/>
              <a:t>Salesforce.com</a:t>
            </a:r>
            <a:r>
              <a:rPr lang="fr-FR" dirty="0" smtClean="0"/>
              <a:t> </a:t>
            </a:r>
            <a:r>
              <a:rPr lang="fr-FR" dirty="0" err="1" smtClean="0"/>
              <a:t>adquired</a:t>
            </a:r>
            <a:r>
              <a:rPr lang="fr-FR" dirty="0" smtClean="0"/>
              <a:t> </a:t>
            </a:r>
            <a:r>
              <a:rPr lang="fr-FR" dirty="0" err="1" smtClean="0"/>
              <a:t>MetaMind</a:t>
            </a:r>
            <a:r>
              <a:rPr lang="fr-FR" dirty="0" smtClean="0"/>
              <a:t>, startup </a:t>
            </a:r>
            <a:r>
              <a:rPr lang="fr-FR" dirty="0" err="1" smtClean="0"/>
              <a:t>specialized</a:t>
            </a:r>
            <a:r>
              <a:rPr lang="fr-FR" dirty="0" smtClean="0"/>
              <a:t> in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answer</a:t>
            </a:r>
            <a:r>
              <a:rPr lang="fr-FR" dirty="0" smtClean="0"/>
              <a:t> a question </a:t>
            </a:r>
            <a:r>
              <a:rPr lang="fr-FR" dirty="0" err="1" smtClean="0"/>
              <a:t>that</a:t>
            </a:r>
            <a:r>
              <a:rPr lang="fr-FR" dirty="0" smtClean="0"/>
              <a:t> are in </a:t>
            </a:r>
            <a:r>
              <a:rPr lang="fr-FR" dirty="0" err="1" smtClean="0"/>
              <a:t>natural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).  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1122148"/>
            <a:ext cx="10312790" cy="14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ACQUISITION : STARTUPS AND EXPERTS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3860" y="3010486"/>
            <a:ext cx="9707880" cy="3658846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Einstein</a:t>
            </a:r>
            <a:r>
              <a:rPr lang="fr-FR" dirty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/>
              <a:t>adds</a:t>
            </a:r>
            <a:r>
              <a:rPr lang="fr-FR" dirty="0"/>
              <a:t> </a:t>
            </a:r>
            <a:r>
              <a:rPr lang="fr-FR" dirty="0" err="1"/>
              <a:t>artificial</a:t>
            </a:r>
            <a:r>
              <a:rPr lang="fr-FR" dirty="0"/>
              <a:t> intelligence and </a:t>
            </a:r>
            <a:r>
              <a:rPr lang="fr-FR" dirty="0" err="1"/>
              <a:t>machine-learning</a:t>
            </a:r>
            <a:r>
              <a:rPr lang="fr-FR" dirty="0"/>
              <a:t> </a:t>
            </a:r>
            <a:r>
              <a:rPr lang="fr-FR" dirty="0" err="1"/>
              <a:t>capabilities</a:t>
            </a:r>
            <a:r>
              <a:rPr lang="fr-FR" dirty="0"/>
              <a:t> to </a:t>
            </a:r>
            <a:r>
              <a:rPr lang="fr-FR" dirty="0" err="1" smtClean="0"/>
              <a:t>Salesforce</a:t>
            </a:r>
            <a:r>
              <a:rPr lang="fr-FR" dirty="0" smtClean="0"/>
              <a:t>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 smtClean="0"/>
              <a:t>products</a:t>
            </a:r>
            <a:r>
              <a:rPr lang="fr-FR" dirty="0"/>
              <a:t>.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To </a:t>
            </a:r>
            <a:r>
              <a:rPr lang="fr-FR" dirty="0" err="1"/>
              <a:t>build</a:t>
            </a:r>
            <a:r>
              <a:rPr lang="fr-FR" dirty="0"/>
              <a:t> Einstein, </a:t>
            </a:r>
            <a:r>
              <a:rPr lang="fr-FR" dirty="0" err="1"/>
              <a:t>Salesforce</a:t>
            </a:r>
            <a:r>
              <a:rPr lang="fr-FR" dirty="0"/>
              <a:t> </a:t>
            </a:r>
            <a:r>
              <a:rPr lang="fr-FR" dirty="0" err="1"/>
              <a:t>spent</a:t>
            </a:r>
            <a:r>
              <a:rPr lang="fr-FR" dirty="0"/>
              <a:t> about $650 million </a:t>
            </a:r>
            <a:r>
              <a:rPr lang="fr-FR" dirty="0" err="1"/>
              <a:t>acquiring</a:t>
            </a:r>
            <a:r>
              <a:rPr lang="fr-FR" dirty="0"/>
              <a:t> </a:t>
            </a:r>
            <a:r>
              <a:rPr lang="fr-FR" dirty="0" err="1"/>
              <a:t>dozens</a:t>
            </a:r>
            <a:r>
              <a:rPr lang="fr-FR" dirty="0"/>
              <a:t> of startups in the </a:t>
            </a:r>
            <a:r>
              <a:rPr lang="fr-FR" dirty="0" err="1"/>
              <a:t>artificial</a:t>
            </a:r>
            <a:r>
              <a:rPr lang="fr-FR" dirty="0"/>
              <a:t> intelligence and </a:t>
            </a:r>
            <a:r>
              <a:rPr lang="fr-FR" dirty="0" err="1"/>
              <a:t>machine-learning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over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That </a:t>
            </a:r>
            <a:r>
              <a:rPr lang="fr-FR" dirty="0"/>
              <a:t>has </a:t>
            </a:r>
            <a:r>
              <a:rPr lang="fr-FR" dirty="0" err="1"/>
              <a:t>helped</a:t>
            </a:r>
            <a:r>
              <a:rPr lang="fr-FR" dirty="0"/>
              <a:t> 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quietly</a:t>
            </a:r>
            <a:r>
              <a:rPr lang="fr-FR" dirty="0"/>
              <a:t> put </a:t>
            </a:r>
            <a:r>
              <a:rPr lang="fr-FR" dirty="0" err="1"/>
              <a:t>together</a:t>
            </a:r>
            <a:r>
              <a:rPr lang="fr-FR" dirty="0"/>
              <a:t> </a:t>
            </a:r>
            <a:r>
              <a:rPr lang="fr-FR" dirty="0" smtClean="0"/>
              <a:t>an </a:t>
            </a:r>
            <a:r>
              <a:rPr lang="fr-FR" dirty="0" err="1" smtClean="0"/>
              <a:t>army</a:t>
            </a:r>
            <a:r>
              <a:rPr lang="fr-FR" dirty="0" smtClean="0"/>
              <a:t> of 175 data </a:t>
            </a:r>
            <a:r>
              <a:rPr lang="fr-FR" dirty="0" err="1" smtClean="0"/>
              <a:t>scientists</a:t>
            </a:r>
            <a:r>
              <a:rPr lang="fr-FR" dirty="0" smtClean="0"/>
              <a:t>, </a:t>
            </a:r>
            <a:r>
              <a:rPr lang="fr-FR" dirty="0"/>
              <a:t>and on Sunday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unveiled</a:t>
            </a:r>
            <a:r>
              <a:rPr lang="fr-FR" dirty="0"/>
              <a:t> the </a:t>
            </a:r>
            <a:r>
              <a:rPr lang="fr-FR" dirty="0" err="1"/>
              <a:t>launch</a:t>
            </a:r>
            <a:r>
              <a:rPr lang="fr-FR" dirty="0"/>
              <a:t> of a new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lab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Salesforce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966617"/>
            <a:ext cx="11531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ALLIANCES : IBM AND NVIDIA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3218" y="3179297"/>
            <a:ext cx="10562700" cy="335294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 2016 : IBM </a:t>
            </a:r>
            <a:r>
              <a:rPr lang="fr-FR" dirty="0"/>
              <a:t>and </a:t>
            </a:r>
            <a:r>
              <a:rPr lang="fr-FR" dirty="0" err="1"/>
              <a:t>Nvidia</a:t>
            </a:r>
            <a:r>
              <a:rPr lang="fr-FR" dirty="0"/>
              <a:t> team up to </a:t>
            </a:r>
            <a:r>
              <a:rPr lang="fr-FR" dirty="0" err="1"/>
              <a:t>launch</a:t>
            </a:r>
            <a:r>
              <a:rPr lang="fr-FR" dirty="0"/>
              <a:t> a new server </a:t>
            </a:r>
            <a:r>
              <a:rPr lang="fr-FR" dirty="0" err="1"/>
              <a:t>purpose-built</a:t>
            </a:r>
            <a:r>
              <a:rPr lang="fr-FR" dirty="0"/>
              <a:t> for 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err="1"/>
              <a:t>Together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Nvidia</a:t>
            </a:r>
            <a:r>
              <a:rPr lang="fr-FR" dirty="0"/>
              <a:t>, IBM </a:t>
            </a:r>
            <a:r>
              <a:rPr lang="fr-FR" dirty="0" err="1"/>
              <a:t>built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new system </a:t>
            </a:r>
            <a:r>
              <a:rPr lang="fr-FR" dirty="0" err="1"/>
              <a:t>specifically</a:t>
            </a:r>
            <a:r>
              <a:rPr lang="fr-FR" dirty="0"/>
              <a:t> for </a:t>
            </a:r>
            <a:r>
              <a:rPr lang="fr-FR" dirty="0" err="1"/>
              <a:t>artificial</a:t>
            </a:r>
            <a:r>
              <a:rPr lang="fr-FR" dirty="0"/>
              <a:t> intelligence, machine </a:t>
            </a:r>
            <a:r>
              <a:rPr lang="fr-FR" dirty="0" err="1"/>
              <a:t>learning</a:t>
            </a:r>
            <a:r>
              <a:rPr lang="fr-FR" dirty="0"/>
              <a:t> and 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analytics</a:t>
            </a:r>
            <a:r>
              <a:rPr lang="fr-FR" dirty="0"/>
              <a:t> use cases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The new server uses </a:t>
            </a:r>
            <a:r>
              <a:rPr lang="fr-FR" dirty="0" err="1"/>
              <a:t>two</a:t>
            </a:r>
            <a:r>
              <a:rPr lang="fr-FR" dirty="0"/>
              <a:t> of </a:t>
            </a:r>
            <a:r>
              <a:rPr lang="fr-FR" dirty="0" err="1"/>
              <a:t>IBM’s</a:t>
            </a:r>
            <a:r>
              <a:rPr lang="fr-FR" dirty="0"/>
              <a:t> POWER8 </a:t>
            </a:r>
            <a:r>
              <a:rPr lang="fr-FR" dirty="0" err="1"/>
              <a:t>CPUs</a:t>
            </a:r>
            <a:r>
              <a:rPr lang="fr-FR" dirty="0"/>
              <a:t> and four of </a:t>
            </a:r>
            <a:r>
              <a:rPr lang="fr-FR" dirty="0" err="1"/>
              <a:t>Nvidia’s</a:t>
            </a:r>
            <a:r>
              <a:rPr lang="fr-FR" dirty="0"/>
              <a:t> Tesla P100 GPU </a:t>
            </a:r>
            <a:r>
              <a:rPr lang="fr-FR" dirty="0" err="1" smtClean="0"/>
              <a:t>accelerators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7" y="1120356"/>
            <a:ext cx="7239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LOOK AT THE CLOUD : </a:t>
            </a:r>
            <a:r>
              <a:rPr lang="fr-FR" dirty="0" err="1" smtClean="0"/>
              <a:t>MLaaS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599" y="1160773"/>
            <a:ext cx="5457825" cy="553243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smtClean="0"/>
              <a:t>change has </a:t>
            </a:r>
            <a:r>
              <a:rPr lang="fr-FR" dirty="0" err="1"/>
              <a:t>involved</a:t>
            </a:r>
            <a:r>
              <a:rPr lang="fr-FR" dirty="0"/>
              <a:t> a </a:t>
            </a:r>
            <a:r>
              <a:rPr lang="fr-FR" dirty="0" err="1"/>
              <a:t>combination</a:t>
            </a:r>
            <a:r>
              <a:rPr lang="fr-FR" dirty="0"/>
              <a:t> of cloud and mobile, </a:t>
            </a:r>
            <a:r>
              <a:rPr lang="fr-FR" dirty="0" err="1"/>
              <a:t>with</a:t>
            </a:r>
            <a:r>
              <a:rPr lang="fr-FR" dirty="0"/>
              <a:t> smartphones acting as the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err="1"/>
              <a:t>mechanism</a:t>
            </a:r>
            <a:r>
              <a:rPr lang="fr-FR" dirty="0"/>
              <a:t> for services in the cloud.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starting</a:t>
            </a:r>
            <a:r>
              <a:rPr lang="fr-FR" dirty="0"/>
              <a:t> to </a:t>
            </a:r>
            <a:r>
              <a:rPr lang="fr-FR" dirty="0" err="1"/>
              <a:t>evolve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 smtClean="0"/>
              <a:t>thing</a:t>
            </a:r>
            <a:r>
              <a:rPr lang="fr-FR" dirty="0" smtClean="0"/>
              <a:t> : the </a:t>
            </a:r>
            <a:r>
              <a:rPr lang="fr-FR" dirty="0" err="1"/>
              <a:t>combination</a:t>
            </a:r>
            <a:r>
              <a:rPr lang="fr-FR" dirty="0"/>
              <a:t> of </a:t>
            </a:r>
            <a:r>
              <a:rPr lang="fr-FR" dirty="0" err="1"/>
              <a:t>artificial</a:t>
            </a:r>
            <a:r>
              <a:rPr lang="fr-FR" dirty="0"/>
              <a:t> intelligence (AI) and the cloud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These</a:t>
            </a:r>
            <a:r>
              <a:rPr lang="fr-FR" dirty="0"/>
              <a:t> new ML providers comprise a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analytics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worth</a:t>
            </a:r>
            <a:r>
              <a:rPr lang="fr-FR" dirty="0"/>
              <a:t>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$5-10 </a:t>
            </a:r>
            <a:r>
              <a:rPr lang="fr-FR" dirty="0" smtClean="0"/>
              <a:t>billion.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There’s</a:t>
            </a:r>
            <a:r>
              <a:rPr lang="fr-FR" dirty="0" smtClean="0"/>
              <a:t> </a:t>
            </a:r>
            <a:r>
              <a:rPr lang="fr-FR" dirty="0" err="1"/>
              <a:t>something</a:t>
            </a:r>
            <a:r>
              <a:rPr lang="fr-FR" dirty="0"/>
              <a:t> for </a:t>
            </a:r>
            <a:r>
              <a:rPr lang="fr-FR" dirty="0" err="1"/>
              <a:t>everyone</a:t>
            </a:r>
            <a:r>
              <a:rPr lang="fr-FR" dirty="0"/>
              <a:t>: a </a:t>
            </a:r>
            <a:r>
              <a:rPr lang="fr-FR" dirty="0" err="1"/>
              <a:t>developer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wants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analytics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application, a 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team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know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 are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churn</a:t>
            </a:r>
            <a:r>
              <a:rPr lang="fr-FR" dirty="0"/>
              <a:t>, a data </a:t>
            </a:r>
            <a:r>
              <a:rPr lang="fr-FR" dirty="0" err="1"/>
              <a:t>scientist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on </a:t>
            </a:r>
            <a:r>
              <a:rPr lang="fr-FR" dirty="0" err="1"/>
              <a:t>faster</a:t>
            </a:r>
            <a:r>
              <a:rPr lang="fr-FR" dirty="0"/>
              <a:t> and </a:t>
            </a:r>
            <a:r>
              <a:rPr lang="fr-FR" dirty="0" err="1"/>
              <a:t>cheaper</a:t>
            </a:r>
            <a:r>
              <a:rPr lang="fr-FR" dirty="0"/>
              <a:t> infrastructure.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1121085"/>
            <a:ext cx="5457825" cy="26412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3991101"/>
            <a:ext cx="5457825" cy="22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MACHINE LEARNING AS A SERVICE (</a:t>
            </a:r>
            <a:r>
              <a:rPr lang="fr-FR" dirty="0" err="1" smtClean="0"/>
              <a:t>MLaaS</a:t>
            </a:r>
            <a:r>
              <a:rPr lang="fr-FR" dirty="0"/>
              <a:t>)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" y="1018806"/>
            <a:ext cx="4374522" cy="184934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" y="4638190"/>
            <a:ext cx="4336072" cy="1770036"/>
          </a:xfrm>
          <a:prstGeom prst="rect">
            <a:avLst/>
          </a:prstGeom>
        </p:spPr>
      </p:pic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018806"/>
            <a:ext cx="7382228" cy="312130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" y="2754432"/>
            <a:ext cx="4336071" cy="1883758"/>
          </a:xfrm>
          <a:prstGeom prst="rect">
            <a:avLst/>
          </a:prstGeom>
        </p:spPr>
      </p:pic>
      <p:pic>
        <p:nvPicPr>
          <p:cNvPr id="17" name="Image 16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3686175"/>
            <a:ext cx="7382227" cy="27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35" y="942535"/>
            <a:ext cx="8010284" cy="4629518"/>
          </a:xfrm>
        </p:spPr>
      </p:pic>
    </p:spTree>
    <p:extLst>
      <p:ext uri="{BB962C8B-B14F-4D97-AF65-F5344CB8AC3E}">
        <p14:creationId xmlns:p14="http://schemas.microsoft.com/office/powerpoint/2010/main" val="93966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63" y="1670484"/>
            <a:ext cx="2495315" cy="499970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PRE-PACKAGE ALGORITHMS: INTERN </a:t>
            </a:r>
            <a:r>
              <a:rPr lang="fr-FR" dirty="0" err="1"/>
              <a:t>MLaaS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33" y="1858296"/>
            <a:ext cx="4164567" cy="125545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flipH="1">
            <a:off x="8162951" y="3253867"/>
            <a:ext cx="3531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« Uber </a:t>
            </a:r>
            <a:r>
              <a:rPr lang="fr-FR" sz="2200" dirty="0" err="1"/>
              <a:t>had</a:t>
            </a:r>
            <a:r>
              <a:rPr lang="fr-FR" sz="2200" dirty="0"/>
              <a:t> machine </a:t>
            </a:r>
            <a:r>
              <a:rPr lang="fr-FR" sz="2200" dirty="0" err="1"/>
              <a:t>learning</a:t>
            </a:r>
            <a:r>
              <a:rPr lang="fr-FR" sz="2200" dirty="0"/>
              <a:t> for a </a:t>
            </a:r>
            <a:r>
              <a:rPr lang="fr-FR" sz="2200" dirty="0" err="1"/>
              <a:t>while</a:t>
            </a:r>
            <a:r>
              <a:rPr lang="fr-FR" sz="2200" dirty="0"/>
              <a:t> but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something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really</a:t>
            </a:r>
            <a:r>
              <a:rPr lang="fr-FR" sz="2200" dirty="0"/>
              <a:t> hard for software </a:t>
            </a:r>
            <a:r>
              <a:rPr lang="fr-FR" sz="2200" dirty="0" err="1"/>
              <a:t>engineers</a:t>
            </a:r>
            <a:r>
              <a:rPr lang="fr-FR" sz="2200" dirty="0"/>
              <a:t> to </a:t>
            </a:r>
            <a:r>
              <a:rPr lang="fr-FR" sz="2200" dirty="0" err="1"/>
              <a:t>get</a:t>
            </a:r>
            <a:r>
              <a:rPr lang="fr-FR" sz="2200" dirty="0"/>
              <a:t>. So </a:t>
            </a:r>
            <a:r>
              <a:rPr lang="fr-FR" sz="2200" dirty="0" err="1"/>
              <a:t>we</a:t>
            </a:r>
            <a:r>
              <a:rPr lang="fr-FR" sz="2200" dirty="0"/>
              <a:t> have </a:t>
            </a:r>
            <a:r>
              <a:rPr lang="fr-FR" sz="2200" dirty="0" err="1"/>
              <a:t>created</a:t>
            </a:r>
            <a:r>
              <a:rPr lang="fr-FR" sz="2200" dirty="0"/>
              <a:t> machine </a:t>
            </a:r>
            <a:r>
              <a:rPr lang="fr-FR" sz="2200" dirty="0" err="1"/>
              <a:t>learning</a:t>
            </a:r>
            <a:r>
              <a:rPr lang="fr-FR" sz="2200" dirty="0"/>
              <a:t>-as-a-service </a:t>
            </a:r>
            <a:r>
              <a:rPr lang="fr-FR" sz="2200" dirty="0" err="1"/>
              <a:t>inside</a:t>
            </a:r>
            <a:r>
              <a:rPr lang="fr-FR" sz="2200" dirty="0"/>
              <a:t> the </a:t>
            </a:r>
            <a:r>
              <a:rPr lang="fr-FR" sz="2200" dirty="0" err="1"/>
              <a:t>company</a:t>
            </a:r>
            <a:r>
              <a:rPr lang="fr-FR" sz="2200" dirty="0"/>
              <a:t> as a cloud service</a:t>
            </a:r>
            <a:r>
              <a:rPr lang="fr-FR" sz="2200" dirty="0" smtClean="0"/>
              <a:t>. » Uber Chief Data </a:t>
            </a:r>
            <a:r>
              <a:rPr lang="fr-FR" sz="2200" dirty="0" err="1" smtClean="0"/>
              <a:t>Scientist</a:t>
            </a:r>
            <a:endParaRPr lang="fr-FR" sz="2200" dirty="0"/>
          </a:p>
          <a:p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0" y="1325563"/>
            <a:ext cx="4965691" cy="4351338"/>
          </a:xfrm>
        </p:spPr>
        <p:txBody>
          <a:bodyPr>
            <a:normAutofit fontScale="77500" lnSpcReduction="20000"/>
          </a:bodyPr>
          <a:lstStyle/>
          <a:p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The new </a:t>
            </a:r>
            <a:r>
              <a:rPr lang="fr-FR" dirty="0" err="1"/>
              <a:t>app</a:t>
            </a:r>
            <a:r>
              <a:rPr lang="fr-FR" dirty="0"/>
              <a:t> Uber </a:t>
            </a:r>
            <a:r>
              <a:rPr lang="fr-FR" dirty="0" err="1"/>
              <a:t>starts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by </a:t>
            </a:r>
            <a:r>
              <a:rPr lang="fr-FR" dirty="0" err="1"/>
              <a:t>asking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destination, </a:t>
            </a:r>
            <a:r>
              <a:rPr lang="fr-FR" dirty="0" err="1"/>
              <a:t>including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habits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Uber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 </a:t>
            </a:r>
            <a:r>
              <a:rPr lang="fr-FR" dirty="0" err="1"/>
              <a:t>layered</a:t>
            </a:r>
            <a:r>
              <a:rPr lang="fr-FR" dirty="0"/>
              <a:t> on top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historic</a:t>
            </a:r>
            <a:r>
              <a:rPr lang="fr-FR" dirty="0"/>
              <a:t> trip data to </a:t>
            </a:r>
            <a:r>
              <a:rPr lang="fr-FR" dirty="0" err="1"/>
              <a:t>make</a:t>
            </a:r>
            <a:r>
              <a:rPr lang="fr-FR" dirty="0"/>
              <a:t> more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time of </a:t>
            </a:r>
            <a:r>
              <a:rPr lang="fr-FR" dirty="0" err="1"/>
              <a:t>arrival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  <a:p>
            <a:pPr fontAlgn="auto">
              <a:buFont typeface="Wingdings" charset="2"/>
              <a:buChar char="§"/>
            </a:pPr>
            <a:r>
              <a:rPr lang="fr-FR" dirty="0"/>
              <a:t>Uber </a:t>
            </a:r>
            <a:r>
              <a:rPr lang="fr-FR" dirty="0" err="1"/>
              <a:t>says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to best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open the </a:t>
            </a:r>
            <a:r>
              <a:rPr lang="fr-FR" dirty="0" err="1" smtClean="0"/>
              <a:t>app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24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TAP INTO THE OPEN-SOURCE AI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125133" y="3812630"/>
            <a:ext cx="58337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600" dirty="0"/>
              <a:t>S</a:t>
            </a:r>
            <a:r>
              <a:rPr lang="fr-FR" sz="2600" dirty="0" smtClean="0"/>
              <a:t>tartups </a:t>
            </a:r>
            <a:r>
              <a:rPr lang="fr-FR" sz="2600" dirty="0"/>
              <a:t>or businesses </a:t>
            </a:r>
            <a:r>
              <a:rPr lang="fr-FR" sz="2600" dirty="0" err="1"/>
              <a:t>without</a:t>
            </a:r>
            <a:r>
              <a:rPr lang="fr-FR" sz="2600" dirty="0"/>
              <a:t> the budgets or </a:t>
            </a:r>
            <a:r>
              <a:rPr lang="fr-FR" sz="2600" dirty="0" err="1"/>
              <a:t>skills</a:t>
            </a:r>
            <a:r>
              <a:rPr lang="fr-FR" sz="2600" dirty="0"/>
              <a:t> to </a:t>
            </a:r>
            <a:r>
              <a:rPr lang="fr-FR" sz="2600" dirty="0" err="1"/>
              <a:t>develop</a:t>
            </a:r>
            <a:r>
              <a:rPr lang="fr-FR" sz="2600" dirty="0"/>
              <a:t> </a:t>
            </a:r>
            <a:r>
              <a:rPr lang="fr-FR" sz="2600" dirty="0" err="1"/>
              <a:t>their</a:t>
            </a:r>
            <a:r>
              <a:rPr lang="fr-FR" sz="2600" dirty="0"/>
              <a:t> </a:t>
            </a:r>
            <a:r>
              <a:rPr lang="fr-FR" sz="2600" dirty="0" err="1"/>
              <a:t>own</a:t>
            </a:r>
            <a:r>
              <a:rPr lang="fr-FR" sz="2600" dirty="0"/>
              <a:t> machine </a:t>
            </a:r>
            <a:r>
              <a:rPr lang="fr-FR" sz="2600" dirty="0" err="1"/>
              <a:t>learning</a:t>
            </a:r>
            <a:r>
              <a:rPr lang="fr-FR" sz="2600" dirty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tap</a:t>
            </a:r>
            <a:r>
              <a:rPr lang="fr-FR" sz="2600" dirty="0"/>
              <a:t> </a:t>
            </a:r>
            <a:r>
              <a:rPr lang="fr-FR" sz="2600" dirty="0" err="1"/>
              <a:t>into</a:t>
            </a:r>
            <a:r>
              <a:rPr lang="fr-FR" sz="2600" dirty="0"/>
              <a:t> the API and </a:t>
            </a:r>
            <a:r>
              <a:rPr lang="fr-FR" sz="2600" dirty="0" err="1"/>
              <a:t>start</a:t>
            </a:r>
            <a:r>
              <a:rPr lang="fr-FR" sz="2600" dirty="0"/>
              <a:t> training the system to </a:t>
            </a:r>
            <a:r>
              <a:rPr lang="fr-FR" sz="2600" dirty="0" err="1"/>
              <a:t>recognise</a:t>
            </a:r>
            <a:r>
              <a:rPr lang="fr-FR" sz="2600" dirty="0"/>
              <a:t> traits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photographs</a:t>
            </a:r>
            <a:r>
              <a:rPr lang="fr-FR" sz="2600" dirty="0"/>
              <a:t> of </a:t>
            </a:r>
            <a:r>
              <a:rPr lang="fr-FR" sz="2600" dirty="0" err="1"/>
              <a:t>human</a:t>
            </a:r>
            <a:r>
              <a:rPr lang="fr-FR" sz="2600" dirty="0"/>
              <a:t> </a:t>
            </a:r>
            <a:r>
              <a:rPr lang="fr-FR" sz="2600" dirty="0" smtClean="0"/>
              <a:t>faces. </a:t>
            </a:r>
            <a:endParaRPr lang="fr-FR" sz="2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5" y="1155918"/>
            <a:ext cx="5625041" cy="2138066"/>
          </a:xfrm>
          <a:prstGeom prst="rect">
            <a:avLst/>
          </a:prstGeom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269375" y="3616714"/>
            <a:ext cx="5736977" cy="290774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Google </a:t>
            </a:r>
            <a:r>
              <a:rPr lang="fr-FR" dirty="0" err="1"/>
              <a:t>opened</a:t>
            </a:r>
            <a:r>
              <a:rPr lang="fr-FR" dirty="0"/>
              <a:t> </a:t>
            </a:r>
            <a:r>
              <a:rPr lang="fr-FR" dirty="0" err="1"/>
              <a:t>TensorFlow</a:t>
            </a:r>
            <a:r>
              <a:rPr lang="fr-FR" dirty="0"/>
              <a:t> to the </a:t>
            </a:r>
            <a:r>
              <a:rPr lang="fr-FR" dirty="0" err="1"/>
              <a:t>entire</a:t>
            </a:r>
            <a:r>
              <a:rPr lang="fr-FR" dirty="0"/>
              <a:t> world.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individual</a:t>
            </a:r>
            <a:r>
              <a:rPr lang="fr-FR" dirty="0"/>
              <a:t>, </a:t>
            </a:r>
            <a:r>
              <a:rPr lang="fr-FR" dirty="0" err="1"/>
              <a:t>company</a:t>
            </a:r>
            <a:r>
              <a:rPr lang="fr-FR" dirty="0"/>
              <a:t>, or </a:t>
            </a:r>
            <a:r>
              <a:rPr lang="fr-FR" dirty="0" err="1"/>
              <a:t>organization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 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AI applications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software </a:t>
            </a:r>
            <a:r>
              <a:rPr lang="fr-FR" dirty="0" err="1"/>
              <a:t>that</a:t>
            </a:r>
            <a:r>
              <a:rPr lang="fr-FR" dirty="0"/>
              <a:t> Google </a:t>
            </a:r>
            <a:r>
              <a:rPr lang="fr-FR" dirty="0" err="1"/>
              <a:t>does</a:t>
            </a:r>
            <a:r>
              <a:rPr lang="fr-FR" dirty="0"/>
              <a:t> to fuel  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photo recognition to </a:t>
            </a:r>
            <a:r>
              <a:rPr lang="fr-FR" dirty="0" err="1" smtClean="0"/>
              <a:t>automated</a:t>
            </a:r>
            <a:r>
              <a:rPr lang="fr-FR" dirty="0" smtClean="0"/>
              <a:t> email replies</a:t>
            </a:r>
            <a:r>
              <a:rPr lang="fr-FR" dirty="0"/>
              <a:t>. 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2" y="1182744"/>
            <a:ext cx="5920007" cy="20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INNOVATE : THE BOTS BOOMING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040" y="1627505"/>
            <a:ext cx="5608320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 July 2016, Microsoft </a:t>
            </a:r>
            <a:r>
              <a:rPr lang="fr-FR" dirty="0"/>
              <a:t>CEO Satya Nadella </a:t>
            </a:r>
            <a:r>
              <a:rPr lang="fr-FR" dirty="0" err="1"/>
              <a:t>said</a:t>
            </a:r>
            <a:r>
              <a:rPr lang="fr-FR" dirty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/>
              <a:t>chatbots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“</a:t>
            </a:r>
            <a:r>
              <a:rPr lang="fr-FR" dirty="0" err="1"/>
              <a:t>fundamentally</a:t>
            </a:r>
            <a:r>
              <a:rPr lang="fr-FR" dirty="0"/>
              <a:t> </a:t>
            </a:r>
            <a:r>
              <a:rPr lang="fr-FR" dirty="0" err="1"/>
              <a:t>revolutionize</a:t>
            </a:r>
            <a:r>
              <a:rPr lang="fr-FR" dirty="0"/>
              <a:t> how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experienced</a:t>
            </a:r>
            <a:r>
              <a:rPr lang="fr-FR" dirty="0"/>
              <a:t> by </a:t>
            </a:r>
            <a:r>
              <a:rPr lang="fr-FR" dirty="0" err="1"/>
              <a:t>everybody</a:t>
            </a:r>
            <a:r>
              <a:rPr lang="fr-FR" dirty="0"/>
              <a:t>.”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Nadella </a:t>
            </a:r>
            <a:r>
              <a:rPr lang="fr-FR" dirty="0" err="1"/>
              <a:t>explained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for </a:t>
            </a:r>
            <a:r>
              <a:rPr lang="fr-FR" dirty="0" err="1"/>
              <a:t>now</a:t>
            </a:r>
            <a:r>
              <a:rPr lang="fr-FR" dirty="0"/>
              <a:t>, bots </a:t>
            </a:r>
            <a:r>
              <a:rPr lang="fr-FR" dirty="0" err="1"/>
              <a:t>will</a:t>
            </a:r>
            <a:r>
              <a:rPr lang="fr-FR" dirty="0"/>
              <a:t> augment </a:t>
            </a:r>
            <a:r>
              <a:rPr lang="fr-FR" dirty="0" err="1"/>
              <a:t>apps</a:t>
            </a:r>
            <a:r>
              <a:rPr lang="fr-FR" dirty="0"/>
              <a:t>, but in time,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taught</a:t>
            </a:r>
            <a:r>
              <a:rPr lang="fr-FR" dirty="0"/>
              <a:t> to all computers and </a:t>
            </a:r>
            <a:r>
              <a:rPr lang="fr-FR" dirty="0" err="1"/>
              <a:t>become</a:t>
            </a:r>
            <a:r>
              <a:rPr lang="fr-FR" dirty="0"/>
              <a:t> “the new interface.”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2033864"/>
            <a:ext cx="5806440" cy="3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FACEBOOK MESSENGER BOTS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2335213"/>
            <a:ext cx="5613400" cy="4522787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200" dirty="0" err="1" smtClean="0"/>
              <a:t>Since</a:t>
            </a:r>
            <a:r>
              <a:rPr lang="fr-FR" sz="2200" dirty="0" smtClean="0"/>
              <a:t> April 2016, Bots are </a:t>
            </a:r>
            <a:r>
              <a:rPr lang="fr-FR" sz="2200" dirty="0" err="1"/>
              <a:t>available</a:t>
            </a:r>
            <a:r>
              <a:rPr lang="fr-FR" sz="2200" dirty="0"/>
              <a:t> for </a:t>
            </a:r>
            <a:r>
              <a:rPr lang="fr-FR" sz="2200" dirty="0" err="1"/>
              <a:t>Facebook's</a:t>
            </a:r>
            <a:r>
              <a:rPr lang="fr-FR" sz="2200" dirty="0"/>
              <a:t> Messenger </a:t>
            </a:r>
            <a:r>
              <a:rPr lang="fr-FR" sz="2200" dirty="0" err="1"/>
              <a:t>app</a:t>
            </a:r>
            <a:r>
              <a:rPr lang="fr-FR" sz="2200" dirty="0"/>
              <a:t>, </a:t>
            </a:r>
            <a:r>
              <a:rPr lang="fr-FR" sz="2200" dirty="0" err="1"/>
              <a:t>which</a:t>
            </a:r>
            <a:r>
              <a:rPr lang="fr-FR" sz="2200" dirty="0"/>
              <a:t> has 900 million </a:t>
            </a:r>
            <a:r>
              <a:rPr lang="fr-FR" sz="2200" dirty="0" err="1"/>
              <a:t>users</a:t>
            </a:r>
            <a:r>
              <a:rPr lang="fr-FR" sz="2200" dirty="0"/>
              <a:t>, and </a:t>
            </a:r>
            <a:r>
              <a:rPr lang="fr-FR" sz="2200" dirty="0" err="1"/>
              <a:t>will</a:t>
            </a:r>
            <a:r>
              <a:rPr lang="fr-FR" sz="2200" dirty="0"/>
              <a:t> </a:t>
            </a:r>
            <a:r>
              <a:rPr lang="fr-FR" sz="2200" dirty="0" err="1"/>
              <a:t>perform</a:t>
            </a:r>
            <a:r>
              <a:rPr lang="fr-FR" sz="2200" dirty="0"/>
              <a:t> simple </a:t>
            </a:r>
            <a:r>
              <a:rPr lang="fr-FR" sz="2200" dirty="0" err="1" smtClean="0"/>
              <a:t>tasks</a:t>
            </a:r>
            <a:r>
              <a:rPr lang="fr-FR" sz="2200" dirty="0" smtClean="0"/>
              <a:t> </a:t>
            </a:r>
            <a:r>
              <a:rPr lang="fr-FR" sz="2200" dirty="0" err="1" smtClean="0"/>
              <a:t>that</a:t>
            </a:r>
            <a:r>
              <a:rPr lang="fr-FR" sz="2200" dirty="0" smtClean="0"/>
              <a:t> </a:t>
            </a:r>
            <a:r>
              <a:rPr lang="fr-FR" sz="2200" dirty="0" err="1"/>
              <a:t>includes</a:t>
            </a:r>
            <a:r>
              <a:rPr lang="fr-FR" sz="2200" dirty="0"/>
              <a:t> acting </a:t>
            </a:r>
            <a:r>
              <a:rPr lang="fr-FR" sz="2200" dirty="0" err="1"/>
              <a:t>like</a:t>
            </a:r>
            <a:r>
              <a:rPr lang="fr-FR" sz="2200" dirty="0"/>
              <a:t> a </a:t>
            </a:r>
            <a:r>
              <a:rPr lang="fr-FR" sz="2200" dirty="0" err="1"/>
              <a:t>customer</a:t>
            </a:r>
            <a:r>
              <a:rPr lang="fr-FR" sz="2200" dirty="0"/>
              <a:t> service </a:t>
            </a:r>
            <a:r>
              <a:rPr lang="fr-FR" sz="2200" dirty="0" err="1"/>
              <a:t>rep</a:t>
            </a:r>
            <a:r>
              <a:rPr lang="fr-FR" sz="2200" dirty="0"/>
              <a:t>, </a:t>
            </a:r>
            <a:r>
              <a:rPr lang="fr-FR" sz="2200" dirty="0" err="1"/>
              <a:t>where</a:t>
            </a:r>
            <a:r>
              <a:rPr lang="fr-FR" sz="2200" dirty="0"/>
              <a:t> </a:t>
            </a:r>
            <a:r>
              <a:rPr lang="fr-FR" sz="2200" dirty="0" err="1"/>
              <a:t>you</a:t>
            </a:r>
            <a:r>
              <a:rPr lang="fr-FR" sz="2200" dirty="0"/>
              <a:t> </a:t>
            </a:r>
            <a:r>
              <a:rPr lang="fr-FR" sz="2200" dirty="0" err="1"/>
              <a:t>text</a:t>
            </a:r>
            <a:r>
              <a:rPr lang="fr-FR" sz="2200" dirty="0"/>
              <a:t> </a:t>
            </a:r>
            <a:r>
              <a:rPr lang="fr-FR" sz="2200" dirty="0" err="1"/>
              <a:t>your</a:t>
            </a:r>
            <a:r>
              <a:rPr lang="fr-FR" sz="2200" dirty="0"/>
              <a:t> question </a:t>
            </a:r>
            <a:r>
              <a:rPr lang="fr-FR" sz="2200" dirty="0" err="1"/>
              <a:t>instead</a:t>
            </a:r>
            <a:r>
              <a:rPr lang="fr-FR" sz="2200" dirty="0"/>
              <a:t> of </a:t>
            </a:r>
            <a:r>
              <a:rPr lang="fr-FR" sz="2200" dirty="0" err="1"/>
              <a:t>talking</a:t>
            </a:r>
            <a:r>
              <a:rPr lang="fr-FR" sz="2200" dirty="0"/>
              <a:t> to </a:t>
            </a:r>
            <a:r>
              <a:rPr lang="fr-FR" sz="2200" dirty="0" err="1"/>
              <a:t>someone</a:t>
            </a:r>
            <a:r>
              <a:rPr lang="fr-FR" sz="2200" dirty="0"/>
              <a:t> on the phone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200" dirty="0"/>
              <a:t>The </a:t>
            </a:r>
            <a:r>
              <a:rPr lang="fr-FR" sz="2200" dirty="0" err="1"/>
              <a:t>platform</a:t>
            </a:r>
            <a:r>
              <a:rPr lang="fr-FR" sz="2200" dirty="0"/>
              <a:t> 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powered</a:t>
            </a:r>
            <a:r>
              <a:rPr lang="fr-FR" sz="2200" dirty="0"/>
              <a:t> </a:t>
            </a:r>
            <a:r>
              <a:rPr lang="fr-FR" sz="2200" dirty="0" err="1"/>
              <a:t>largely</a:t>
            </a:r>
            <a:r>
              <a:rPr lang="fr-FR" sz="2200" dirty="0"/>
              <a:t> by </a:t>
            </a:r>
            <a:r>
              <a:rPr lang="fr-FR" sz="2200" dirty="0" err="1" smtClean="0"/>
              <a:t>Facebook’s</a:t>
            </a:r>
            <a:r>
              <a:rPr lang="fr-FR" sz="2200" dirty="0"/>
              <a:t> </a:t>
            </a:r>
            <a:r>
              <a:rPr lang="fr-FR" sz="2200" dirty="0" err="1"/>
              <a:t>Applied</a:t>
            </a:r>
            <a:r>
              <a:rPr lang="fr-FR" sz="2200" dirty="0"/>
              <a:t> Machine Learning team and </a:t>
            </a:r>
            <a:r>
              <a:rPr lang="fr-FR" sz="2200" dirty="0" err="1"/>
              <a:t>Wit.ai</a:t>
            </a:r>
            <a:r>
              <a:rPr lang="fr-FR" sz="2200" dirty="0"/>
              <a:t>, a startup the social media </a:t>
            </a:r>
            <a:r>
              <a:rPr lang="fr-FR" sz="2200" dirty="0" err="1"/>
              <a:t>giant</a:t>
            </a:r>
            <a:r>
              <a:rPr lang="fr-FR" sz="2200" dirty="0"/>
              <a:t> </a:t>
            </a:r>
            <a:r>
              <a:rPr lang="fr-FR" sz="2200" dirty="0" err="1"/>
              <a:t>acquired</a:t>
            </a:r>
            <a:r>
              <a:rPr lang="fr-FR" sz="2200" dirty="0"/>
              <a:t> </a:t>
            </a:r>
            <a:r>
              <a:rPr lang="fr-FR" sz="2200" dirty="0" smtClean="0"/>
              <a:t>in 2015. 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September</a:t>
            </a:r>
            <a:r>
              <a:rPr lang="fr-FR" sz="2200" dirty="0" smtClean="0"/>
              <a:t> 2016, the </a:t>
            </a:r>
            <a:r>
              <a:rPr lang="fr-FR" sz="2200" dirty="0"/>
              <a:t>Facebook Messenger team </a:t>
            </a:r>
            <a:r>
              <a:rPr lang="fr-FR" sz="2200" dirty="0" err="1"/>
              <a:t>announced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it’s</a:t>
            </a:r>
            <a:r>
              <a:rPr lang="fr-FR" sz="2200" dirty="0"/>
              <a:t> </a:t>
            </a:r>
            <a:r>
              <a:rPr lang="fr-FR" sz="2200" dirty="0" err="1"/>
              <a:t>working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several</a:t>
            </a:r>
            <a:r>
              <a:rPr lang="fr-FR" sz="2200" dirty="0"/>
              <a:t> </a:t>
            </a:r>
            <a:r>
              <a:rPr lang="fr-FR" sz="2200" dirty="0" err="1"/>
              <a:t>partners</a:t>
            </a:r>
            <a:r>
              <a:rPr lang="fr-FR" sz="2200" dirty="0"/>
              <a:t> to </a:t>
            </a:r>
            <a:r>
              <a:rPr lang="fr-FR" sz="2200" dirty="0" err="1"/>
              <a:t>make</a:t>
            </a:r>
            <a:r>
              <a:rPr lang="fr-FR" sz="2200" dirty="0"/>
              <a:t> </a:t>
            </a:r>
            <a:r>
              <a:rPr lang="fr-FR" sz="2200" dirty="0" err="1"/>
              <a:t>payments</a:t>
            </a:r>
            <a:r>
              <a:rPr lang="fr-FR" sz="2200" dirty="0"/>
              <a:t> </a:t>
            </a:r>
            <a:r>
              <a:rPr lang="fr-FR" sz="2200" dirty="0" err="1"/>
              <a:t>within</a:t>
            </a:r>
            <a:r>
              <a:rPr lang="fr-FR" sz="2200" dirty="0"/>
              <a:t> Messenger bots. 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03643"/>
            <a:ext cx="11137900" cy="762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4054474"/>
            <a:ext cx="5514220" cy="28035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2335213"/>
            <a:ext cx="551422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81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MICROSOFT BOTS FRAMEWORK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096963"/>
            <a:ext cx="11094720" cy="1207533"/>
          </a:xfrm>
        </p:spPr>
      </p:pic>
      <p:sp>
        <p:nvSpPr>
          <p:cNvPr id="7" name="ZoneTexte 6"/>
          <p:cNvSpPr txBox="1"/>
          <p:nvPr/>
        </p:nvSpPr>
        <p:spPr>
          <a:xfrm>
            <a:off x="289560" y="2704513"/>
            <a:ext cx="51089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More </a:t>
            </a:r>
            <a:r>
              <a:rPr lang="fr-FR" dirty="0" err="1"/>
              <a:t>than</a:t>
            </a:r>
            <a:r>
              <a:rPr lang="fr-FR" dirty="0"/>
              <a:t> 45,000 </a:t>
            </a:r>
            <a:r>
              <a:rPr lang="fr-FR" dirty="0" err="1"/>
              <a:t>developers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Microsoft Bot </a:t>
            </a:r>
            <a:r>
              <a:rPr lang="fr-FR" dirty="0" smtClean="0"/>
              <a:t>Framework versus </a:t>
            </a:r>
            <a:r>
              <a:rPr lang="fr-FR" dirty="0"/>
              <a:t>34,000 </a:t>
            </a:r>
            <a:r>
              <a:rPr lang="fr-FR" dirty="0" err="1" smtClean="0"/>
              <a:t>developers</a:t>
            </a:r>
            <a:r>
              <a:rPr lang="fr-FR" dirty="0" smtClean="0"/>
              <a:t> on </a:t>
            </a:r>
            <a:r>
              <a:rPr lang="fr-FR" dirty="0" err="1" smtClean="0"/>
              <a:t>Facebook’s</a:t>
            </a:r>
            <a:r>
              <a:rPr lang="fr-FR" dirty="0" smtClean="0"/>
              <a:t> </a:t>
            </a:r>
            <a:r>
              <a:rPr lang="fr-FR" dirty="0" err="1" smtClean="0"/>
              <a:t>Mensenger</a:t>
            </a:r>
            <a:r>
              <a:rPr lang="fr-FR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Skype </a:t>
            </a:r>
            <a:r>
              <a:rPr lang="fr-FR" dirty="0" err="1"/>
              <a:t>chatbots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part of group chats and </a:t>
            </a:r>
            <a:r>
              <a:rPr lang="fr-FR" dirty="0" err="1"/>
              <a:t>respond</a:t>
            </a:r>
            <a:r>
              <a:rPr lang="fr-FR" dirty="0"/>
              <a:t> to messages </a:t>
            </a:r>
            <a:r>
              <a:rPr lang="fr-FR" dirty="0" err="1"/>
              <a:t>from</a:t>
            </a:r>
            <a:r>
              <a:rPr lang="fr-FR" dirty="0"/>
              <a:t> multiple </a:t>
            </a:r>
            <a:r>
              <a:rPr lang="fr-FR" dirty="0" err="1"/>
              <a:t>users</a:t>
            </a:r>
            <a:r>
              <a:rPr lang="fr-FR" dirty="0"/>
              <a:t> in a single chat, </a:t>
            </a:r>
            <a:r>
              <a:rPr lang="fr-FR" dirty="0" err="1"/>
              <a:t>potentially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interaction </a:t>
            </a:r>
            <a:r>
              <a:rPr lang="fr-FR" dirty="0" err="1"/>
              <a:t>with</a:t>
            </a:r>
            <a:r>
              <a:rPr lang="fr-FR" dirty="0"/>
              <a:t> the Skype bot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</a:t>
            </a:r>
            <a:r>
              <a:rPr lang="fr-FR" dirty="0" err="1"/>
              <a:t>like</a:t>
            </a:r>
            <a:r>
              <a:rPr lang="fr-FR" dirty="0"/>
              <a:t> the group </a:t>
            </a:r>
            <a:r>
              <a:rPr lang="fr-FR" dirty="0" err="1"/>
              <a:t>experience</a:t>
            </a:r>
            <a:r>
              <a:rPr lang="fr-FR" dirty="0"/>
              <a:t> on </a:t>
            </a:r>
            <a:r>
              <a:rPr lang="fr-FR" dirty="0" err="1"/>
              <a:t>Slack</a:t>
            </a:r>
            <a:r>
              <a:rPr lang="fr-FR" dirty="0"/>
              <a:t>.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Microsoft </a:t>
            </a:r>
            <a:r>
              <a:rPr lang="fr-FR" dirty="0" err="1"/>
              <a:t>announced</a:t>
            </a:r>
            <a:r>
              <a:rPr lang="fr-FR" dirty="0"/>
              <a:t> plans to </a:t>
            </a:r>
            <a:r>
              <a:rPr lang="fr-FR" dirty="0" err="1"/>
              <a:t>incorporate</a:t>
            </a:r>
            <a:r>
              <a:rPr lang="fr-FR" dirty="0"/>
              <a:t> Cortana or </a:t>
            </a:r>
            <a:r>
              <a:rPr lang="fr-FR" dirty="0" err="1"/>
              <a:t>text</a:t>
            </a:r>
            <a:r>
              <a:rPr lang="fr-FR" dirty="0"/>
              <a:t> </a:t>
            </a:r>
            <a:r>
              <a:rPr lang="fr-FR" dirty="0" err="1"/>
              <a:t>chatbots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 Office 365 email, Skype, and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smtClean="0"/>
              <a:t>applications. 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</p:txBody>
      </p:sp>
      <p:pic>
        <p:nvPicPr>
          <p:cNvPr id="8" name="Imag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9" y="2704513"/>
            <a:ext cx="6028236" cy="36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GOOGLE : THE NEW POWERFUL BOTS PLAYER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0325" y="1579439"/>
            <a:ext cx="5773614" cy="4962037"/>
          </a:xfrm>
        </p:spPr>
        <p:txBody>
          <a:bodyPr>
            <a:noAutofit/>
          </a:bodyPr>
          <a:lstStyle/>
          <a:p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September</a:t>
            </a:r>
            <a:r>
              <a:rPr lang="fr-FR" sz="2400" dirty="0" smtClean="0"/>
              <a:t> 2016, Google made the acquisition of </a:t>
            </a:r>
            <a:r>
              <a:rPr lang="fr-FR" sz="2400" dirty="0" err="1" smtClean="0"/>
              <a:t>API.ai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60,000 </a:t>
            </a:r>
            <a:r>
              <a:rPr lang="fr-FR" sz="2400" dirty="0" err="1"/>
              <a:t>developers</a:t>
            </a:r>
            <a:r>
              <a:rPr lang="fr-FR" sz="2400" dirty="0"/>
              <a:t> are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Api.ai</a:t>
            </a:r>
            <a:r>
              <a:rPr lang="fr-FR" sz="2400" dirty="0"/>
              <a:t> to </a:t>
            </a:r>
            <a:r>
              <a:rPr lang="fr-FR" sz="2400" dirty="0" err="1"/>
              <a:t>build</a:t>
            </a:r>
            <a:r>
              <a:rPr lang="fr-FR" sz="2400" dirty="0"/>
              <a:t> </a:t>
            </a:r>
            <a:r>
              <a:rPr lang="fr-FR" sz="2400" dirty="0" err="1"/>
              <a:t>conversational</a:t>
            </a:r>
            <a:r>
              <a:rPr lang="fr-FR" sz="2400" dirty="0"/>
              <a:t> </a:t>
            </a:r>
            <a:r>
              <a:rPr lang="fr-FR" sz="2400" dirty="0" err="1"/>
              <a:t>experiences</a:t>
            </a:r>
            <a:r>
              <a:rPr lang="fr-FR" sz="2400" dirty="0"/>
              <a:t>, for </a:t>
            </a:r>
            <a:r>
              <a:rPr lang="fr-FR" sz="2400" dirty="0" err="1"/>
              <a:t>environments</a:t>
            </a:r>
            <a:r>
              <a:rPr lang="fr-FR" sz="2400" dirty="0"/>
              <a:t> </a:t>
            </a:r>
            <a:r>
              <a:rPr lang="fr-FR" sz="2400" dirty="0" err="1"/>
              <a:t>such</a:t>
            </a:r>
            <a:r>
              <a:rPr lang="fr-FR" sz="2400" dirty="0"/>
              <a:t> as </a:t>
            </a:r>
            <a:r>
              <a:rPr lang="fr-FR" sz="2400" dirty="0" err="1"/>
              <a:t>Slack</a:t>
            </a:r>
            <a:r>
              <a:rPr lang="fr-FR" sz="2400" dirty="0"/>
              <a:t>, Facebook Messenger and </a:t>
            </a:r>
            <a:r>
              <a:rPr lang="fr-FR" sz="2400" dirty="0" err="1" smtClean="0"/>
              <a:t>Kik</a:t>
            </a:r>
            <a:r>
              <a:rPr lang="fr-FR" sz="2400" dirty="0" smtClean="0"/>
              <a:t>. .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Google </a:t>
            </a:r>
            <a:r>
              <a:rPr lang="fr-FR" sz="2400" dirty="0" err="1" smtClean="0"/>
              <a:t>also</a:t>
            </a:r>
            <a:r>
              <a:rPr lang="fr-FR" sz="2400" dirty="0" smtClean="0"/>
              <a:t> </a:t>
            </a:r>
            <a:r>
              <a:rPr lang="fr-FR" sz="2400" dirty="0" err="1" smtClean="0"/>
              <a:t>launched</a:t>
            </a:r>
            <a:r>
              <a:rPr lang="fr-FR" sz="2400" dirty="0"/>
              <a:t> </a:t>
            </a:r>
            <a:r>
              <a:rPr lang="fr-FR" sz="2400" dirty="0" smtClean="0"/>
              <a:t>Google Allo, a messaging </a:t>
            </a:r>
            <a:r>
              <a:rPr lang="fr-FR" sz="2400" dirty="0" err="1" smtClean="0"/>
              <a:t>app</a:t>
            </a:r>
            <a:r>
              <a:rPr lang="fr-FR" sz="2400" dirty="0" smtClean="0"/>
              <a:t> for Android and iOS</a:t>
            </a:r>
            <a:r>
              <a:rPr lang="fr-FR" sz="2400" dirty="0"/>
              <a:t> </a:t>
            </a:r>
            <a:r>
              <a:rPr lang="fr-FR" sz="2400" dirty="0" err="1"/>
              <a:t>with</a:t>
            </a:r>
            <a:r>
              <a:rPr lang="fr-FR" sz="2400" dirty="0"/>
              <a:t> Smart </a:t>
            </a:r>
            <a:r>
              <a:rPr lang="fr-FR" sz="2400" dirty="0" err="1"/>
              <a:t>Reply</a:t>
            </a:r>
            <a:r>
              <a:rPr lang="fr-FR" sz="2400" dirty="0"/>
              <a:t> and </a:t>
            </a:r>
            <a:r>
              <a:rPr lang="fr-FR" sz="2400" dirty="0" smtClean="0"/>
              <a:t>Google Assistant.</a:t>
            </a:r>
            <a:endParaRPr lang="fr-FR" sz="2400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39" y="2029740"/>
            <a:ext cx="5816997" cy="36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SLACK : LEO THE BOT MANAGER</a:t>
            </a:r>
            <a:endParaRPr lang="fr-FR" dirty="0"/>
          </a:p>
        </p:txBody>
      </p:sp>
      <p:pic>
        <p:nvPicPr>
          <p:cNvPr id="8" name="Espace réservé du contenu 7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4583"/>
            <a:ext cx="5178157" cy="2463984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60" y="3785290"/>
            <a:ext cx="3268040" cy="27743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97" y="3774772"/>
            <a:ext cx="3231748" cy="279534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6" y="3840531"/>
            <a:ext cx="3131564" cy="266382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9" y="1086439"/>
            <a:ext cx="5216790" cy="24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564835" y="2249694"/>
            <a:ext cx="5415320" cy="28433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</a:t>
            </a:r>
          </a:p>
          <a:p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E-COMMERCE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7759" y="1325563"/>
            <a:ext cx="11520949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b="1" dirty="0"/>
              <a:t>Visual </a:t>
            </a:r>
            <a:r>
              <a:rPr lang="fr-FR" sz="2200" b="1" dirty="0" err="1" smtClean="0"/>
              <a:t>search</a:t>
            </a:r>
            <a:r>
              <a:rPr lang="fr-FR" sz="2200" b="1" dirty="0" smtClean="0"/>
              <a:t>.</a:t>
            </a:r>
            <a:endParaRPr lang="fr-FR" sz="2200" dirty="0"/>
          </a:p>
          <a:p>
            <a:pPr marL="0" indent="0">
              <a:buNone/>
            </a:pPr>
            <a:r>
              <a:rPr lang="fr-FR" sz="2200" dirty="0" smtClean="0"/>
              <a:t>Software </a:t>
            </a:r>
            <a:r>
              <a:rPr lang="fr-FR" sz="2200" dirty="0" err="1"/>
              <a:t>platforms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drive </a:t>
            </a:r>
            <a:r>
              <a:rPr lang="fr-FR" sz="2200" dirty="0" smtClean="0"/>
              <a:t>e-commerce </a:t>
            </a:r>
            <a:r>
              <a:rPr lang="fr-FR" sz="2200" dirty="0" err="1"/>
              <a:t>websites</a:t>
            </a:r>
            <a:r>
              <a:rPr lang="fr-FR" sz="2200" dirty="0"/>
              <a:t> are </a:t>
            </a:r>
            <a:r>
              <a:rPr lang="fr-FR" sz="2200" dirty="0" err="1"/>
              <a:t>creating</a:t>
            </a:r>
            <a:r>
              <a:rPr lang="fr-FR" sz="2200" dirty="0"/>
              <a:t> </a:t>
            </a:r>
            <a:r>
              <a:rPr lang="fr-FR" sz="2200" dirty="0" err="1"/>
              <a:t>visual</a:t>
            </a:r>
            <a:r>
              <a:rPr lang="fr-FR" sz="2200" dirty="0"/>
              <a:t> </a:t>
            </a:r>
            <a:r>
              <a:rPr lang="fr-FR" sz="2200" dirty="0" err="1"/>
              <a:t>search</a:t>
            </a:r>
            <a:r>
              <a:rPr lang="fr-FR" sz="2200" dirty="0"/>
              <a:t> </a:t>
            </a:r>
            <a:r>
              <a:rPr lang="fr-FR" sz="2200" dirty="0" err="1"/>
              <a:t>capabilities</a:t>
            </a:r>
            <a:r>
              <a:rPr lang="fr-FR" sz="2200" dirty="0"/>
              <a:t> 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allow</a:t>
            </a:r>
            <a:r>
              <a:rPr lang="fr-FR" sz="2200" dirty="0"/>
              <a:t> </a:t>
            </a:r>
            <a:r>
              <a:rPr lang="fr-FR" sz="2200" dirty="0" err="1"/>
              <a:t>consumers</a:t>
            </a:r>
            <a:r>
              <a:rPr lang="fr-FR" sz="2200" dirty="0"/>
              <a:t> to </a:t>
            </a:r>
            <a:r>
              <a:rPr lang="fr-FR" sz="2200" dirty="0" err="1"/>
              <a:t>upload</a:t>
            </a:r>
            <a:r>
              <a:rPr lang="fr-FR" sz="2200" dirty="0"/>
              <a:t> an image and </a:t>
            </a:r>
            <a:r>
              <a:rPr lang="fr-FR" sz="2200" dirty="0" err="1"/>
              <a:t>find</a:t>
            </a:r>
            <a:r>
              <a:rPr lang="fr-FR" sz="2200" dirty="0"/>
              <a:t> </a:t>
            </a:r>
            <a:r>
              <a:rPr lang="fr-FR" sz="2200" dirty="0" err="1"/>
              <a:t>similar</a:t>
            </a:r>
            <a:r>
              <a:rPr lang="fr-FR" sz="2200" dirty="0"/>
              <a:t>/</a:t>
            </a:r>
            <a:r>
              <a:rPr lang="fr-FR" sz="2200" dirty="0" err="1"/>
              <a:t>complementary</a:t>
            </a:r>
            <a:r>
              <a:rPr lang="fr-FR" sz="2200" dirty="0"/>
              <a:t> </a:t>
            </a:r>
            <a:r>
              <a:rPr lang="fr-FR" sz="2200" dirty="0" err="1"/>
              <a:t>products</a:t>
            </a:r>
            <a:r>
              <a:rPr lang="fr-FR" sz="2200" dirty="0"/>
              <a:t>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b="1" dirty="0" smtClean="0"/>
              <a:t>Offline </a:t>
            </a:r>
            <a:r>
              <a:rPr lang="fr-FR" sz="2200" b="1" dirty="0"/>
              <a:t>to online </a:t>
            </a:r>
            <a:r>
              <a:rPr lang="fr-FR" sz="2200" b="1" dirty="0" err="1"/>
              <a:t>worlds</a:t>
            </a:r>
            <a:r>
              <a:rPr lang="fr-FR" sz="2200" b="1" dirty="0"/>
              <a:t> </a:t>
            </a:r>
            <a:r>
              <a:rPr lang="fr-FR" sz="2200" b="1" dirty="0" err="1" smtClean="0"/>
              <a:t>merge</a:t>
            </a:r>
            <a:r>
              <a:rPr lang="fr-FR" sz="2200" b="1" dirty="0" smtClean="0"/>
              <a:t>.</a:t>
            </a:r>
            <a:endParaRPr lang="fr-FR" sz="2200" dirty="0"/>
          </a:p>
          <a:p>
            <a:pPr marL="0" indent="0">
              <a:buNone/>
            </a:pPr>
            <a:r>
              <a:rPr lang="fr-FR" sz="2200" dirty="0" smtClean="0"/>
              <a:t>Shopping </a:t>
            </a:r>
            <a:r>
              <a:rPr lang="fr-FR" sz="2200" dirty="0"/>
              <a:t>in the future </a:t>
            </a:r>
            <a:r>
              <a:rPr lang="fr-FR" sz="2200" dirty="0" err="1"/>
              <a:t>will</a:t>
            </a:r>
            <a:r>
              <a:rPr lang="fr-FR" sz="2200" dirty="0"/>
              <a:t> use AI to </a:t>
            </a:r>
            <a:r>
              <a:rPr lang="fr-FR" sz="2200" dirty="0" err="1"/>
              <a:t>gather</a:t>
            </a:r>
            <a:r>
              <a:rPr lang="fr-FR" sz="2200" dirty="0"/>
              <a:t> information </a:t>
            </a:r>
            <a:r>
              <a:rPr lang="fr-FR" sz="2200" dirty="0" err="1"/>
              <a:t>you’ve</a:t>
            </a:r>
            <a:r>
              <a:rPr lang="fr-FR" sz="2200" dirty="0"/>
              <a:t> </a:t>
            </a:r>
            <a:r>
              <a:rPr lang="fr-FR" sz="2200" dirty="0" err="1"/>
              <a:t>posted</a:t>
            </a:r>
            <a:r>
              <a:rPr lang="fr-FR" sz="2200" dirty="0"/>
              <a:t> on the </a:t>
            </a:r>
            <a:r>
              <a:rPr lang="fr-FR" sz="2200" dirty="0" err="1"/>
              <a:t>website</a:t>
            </a:r>
            <a:r>
              <a:rPr lang="fr-FR" sz="2200" dirty="0"/>
              <a:t>, </a:t>
            </a:r>
            <a:r>
              <a:rPr lang="fr-FR" sz="2200" dirty="0" err="1"/>
              <a:t>such</a:t>
            </a:r>
            <a:r>
              <a:rPr lang="fr-FR" sz="2200" dirty="0"/>
              <a:t> as a </a:t>
            </a:r>
            <a:r>
              <a:rPr lang="fr-FR" sz="2200" dirty="0" err="1"/>
              <a:t>product</a:t>
            </a:r>
            <a:r>
              <a:rPr lang="fr-FR" sz="2200" dirty="0"/>
              <a:t> </a:t>
            </a:r>
            <a:r>
              <a:rPr lang="fr-FR" sz="2200" dirty="0" err="1"/>
              <a:t>review</a:t>
            </a:r>
            <a:r>
              <a:rPr lang="fr-FR" sz="2200" dirty="0"/>
              <a:t>, to service </a:t>
            </a:r>
            <a:r>
              <a:rPr lang="fr-FR" sz="2200" dirty="0" err="1"/>
              <a:t>you</a:t>
            </a:r>
            <a:r>
              <a:rPr lang="fr-FR" sz="2200" dirty="0"/>
              <a:t> in </a:t>
            </a:r>
            <a:r>
              <a:rPr lang="fr-FR" sz="2200" dirty="0" err="1"/>
              <a:t>their</a:t>
            </a:r>
            <a:r>
              <a:rPr lang="fr-FR" sz="2200" dirty="0"/>
              <a:t> brick-and-</a:t>
            </a:r>
            <a:r>
              <a:rPr lang="fr-FR" sz="2200" dirty="0" err="1"/>
              <a:t>mortar</a:t>
            </a:r>
            <a:r>
              <a:rPr lang="fr-FR" sz="2200" dirty="0"/>
              <a:t> </a:t>
            </a:r>
            <a:r>
              <a:rPr lang="fr-FR" sz="2200" dirty="0" err="1"/>
              <a:t>counterpart</a:t>
            </a:r>
            <a:r>
              <a:rPr lang="fr-FR" sz="2200" dirty="0"/>
              <a:t> </a:t>
            </a:r>
            <a:r>
              <a:rPr lang="fr-FR" sz="2200" dirty="0" err="1"/>
              <a:t>better</a:t>
            </a:r>
            <a:r>
              <a:rPr lang="fr-FR" sz="2200" dirty="0"/>
              <a:t> and </a:t>
            </a:r>
            <a:r>
              <a:rPr lang="fr-FR" sz="2200" dirty="0" err="1"/>
              <a:t>make</a:t>
            </a:r>
            <a:r>
              <a:rPr lang="fr-FR" sz="2200" dirty="0"/>
              <a:t> suggestions </a:t>
            </a:r>
            <a:r>
              <a:rPr lang="fr-FR" sz="2200" dirty="0" err="1"/>
              <a:t>accordingly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200" b="1" dirty="0" err="1" smtClean="0"/>
              <a:t>Personalization</a:t>
            </a:r>
            <a:r>
              <a:rPr lang="fr-FR" sz="2200" b="1" dirty="0" smtClean="0"/>
              <a:t>.</a:t>
            </a:r>
            <a:endParaRPr lang="fr-FR" sz="2200" dirty="0"/>
          </a:p>
          <a:p>
            <a:pPr marL="0" indent="0">
              <a:buNone/>
            </a:pPr>
            <a:r>
              <a:rPr lang="fr-FR" sz="2200" dirty="0" err="1" smtClean="0"/>
              <a:t>Personalization</a:t>
            </a:r>
            <a:r>
              <a:rPr lang="fr-FR" sz="2200" dirty="0" smtClean="0"/>
              <a:t> </a:t>
            </a:r>
            <a:r>
              <a:rPr lang="fr-FR" sz="2200" dirty="0"/>
              <a:t>in </a:t>
            </a:r>
            <a:r>
              <a:rPr lang="fr-FR" sz="2200" dirty="0" err="1"/>
              <a:t>ecommerce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nothing</a:t>
            </a:r>
            <a:r>
              <a:rPr lang="fr-FR" sz="2200" dirty="0"/>
              <a:t> new. But </a:t>
            </a:r>
            <a:r>
              <a:rPr lang="fr-FR" sz="2200" dirty="0" err="1"/>
              <a:t>thanks</a:t>
            </a:r>
            <a:r>
              <a:rPr lang="fr-FR" sz="2200" dirty="0"/>
              <a:t> to </a:t>
            </a:r>
            <a:r>
              <a:rPr lang="fr-FR" sz="2200" dirty="0" err="1"/>
              <a:t>emerging</a:t>
            </a:r>
            <a:r>
              <a:rPr lang="fr-FR" sz="2200" dirty="0"/>
              <a:t> AI technologies, online brands of all sizes </a:t>
            </a:r>
            <a:r>
              <a:rPr lang="fr-FR" sz="2200" dirty="0" err="1"/>
              <a:t>will</a:t>
            </a:r>
            <a:r>
              <a:rPr lang="fr-FR" sz="2200" dirty="0"/>
              <a:t> have </a:t>
            </a:r>
            <a:r>
              <a:rPr lang="fr-FR" sz="2200" dirty="0" err="1"/>
              <a:t>increasing</a:t>
            </a:r>
            <a:r>
              <a:rPr lang="fr-FR" sz="2200" dirty="0"/>
              <a:t> </a:t>
            </a:r>
            <a:r>
              <a:rPr lang="fr-FR" sz="2200" dirty="0" err="1"/>
              <a:t>access</a:t>
            </a:r>
            <a:r>
              <a:rPr lang="fr-FR" sz="2200" dirty="0"/>
              <a:t> to </a:t>
            </a:r>
            <a:r>
              <a:rPr lang="fr-FR" sz="2200" dirty="0" err="1"/>
              <a:t>tools</a:t>
            </a:r>
            <a:r>
              <a:rPr lang="fr-FR" sz="2200" dirty="0"/>
              <a:t> laser-</a:t>
            </a:r>
            <a:r>
              <a:rPr lang="fr-FR" sz="2200" dirty="0" err="1"/>
              <a:t>focused</a:t>
            </a:r>
            <a:r>
              <a:rPr lang="fr-FR" sz="2200" dirty="0"/>
              <a:t> on </a:t>
            </a:r>
            <a:r>
              <a:rPr lang="fr-FR" sz="2200" dirty="0" err="1"/>
              <a:t>personalization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200" b="1" dirty="0" smtClean="0"/>
              <a:t>Virtual </a:t>
            </a:r>
            <a:r>
              <a:rPr lang="fr-FR" sz="2200" b="1" dirty="0" err="1" smtClean="0"/>
              <a:t>personal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shopper</a:t>
            </a:r>
            <a:r>
              <a:rPr lang="fr-FR" sz="2200" b="1" dirty="0" smtClean="0"/>
              <a:t> </a:t>
            </a:r>
          </a:p>
          <a:p>
            <a:pPr marL="0" indent="0">
              <a:buNone/>
            </a:pPr>
            <a:r>
              <a:rPr lang="fr-FR" sz="2200" dirty="0"/>
              <a:t>A</a:t>
            </a:r>
            <a:r>
              <a:rPr lang="fr-FR" sz="2200" dirty="0" smtClean="0"/>
              <a:t> </a:t>
            </a:r>
            <a:r>
              <a:rPr lang="fr-FR" sz="2200" dirty="0" err="1"/>
              <a:t>growing</a:t>
            </a:r>
            <a:r>
              <a:rPr lang="fr-FR" sz="2200" dirty="0"/>
              <a:t> </a:t>
            </a:r>
            <a:r>
              <a:rPr lang="fr-FR" sz="2200" dirty="0" err="1"/>
              <a:t>number</a:t>
            </a:r>
            <a:r>
              <a:rPr lang="fr-FR" sz="2200" dirty="0"/>
              <a:t> of </a:t>
            </a:r>
            <a:r>
              <a:rPr lang="fr-FR" sz="2200" dirty="0" smtClean="0"/>
              <a:t>e-commerce </a:t>
            </a:r>
            <a:r>
              <a:rPr lang="fr-FR" sz="2200" dirty="0"/>
              <a:t>stores </a:t>
            </a:r>
            <a:r>
              <a:rPr lang="fr-FR" sz="2200" dirty="0" err="1"/>
              <a:t>integrating</a:t>
            </a:r>
            <a:r>
              <a:rPr lang="fr-FR" sz="2200" dirty="0"/>
              <a:t> </a:t>
            </a:r>
            <a:r>
              <a:rPr lang="fr-FR" sz="2200" dirty="0" err="1"/>
              <a:t>sophisticated</a:t>
            </a:r>
            <a:r>
              <a:rPr lang="fr-FR" sz="2200" dirty="0"/>
              <a:t> AI technologies </a:t>
            </a:r>
            <a:r>
              <a:rPr lang="fr-FR" sz="2200" dirty="0" err="1"/>
              <a:t>specific</a:t>
            </a:r>
            <a:r>
              <a:rPr lang="fr-FR" sz="2200" dirty="0"/>
              <a:t> to </a:t>
            </a:r>
            <a:r>
              <a:rPr lang="fr-FR" sz="2200" dirty="0" err="1"/>
              <a:t>their</a:t>
            </a:r>
            <a:r>
              <a:rPr lang="fr-FR" sz="2200" dirty="0"/>
              <a:t> online store to shop on </a:t>
            </a:r>
            <a:r>
              <a:rPr lang="fr-FR" sz="2200" dirty="0" err="1"/>
              <a:t>behalf</a:t>
            </a:r>
            <a:r>
              <a:rPr lang="fr-FR" sz="2200" dirty="0"/>
              <a:t> of </a:t>
            </a:r>
            <a:r>
              <a:rPr lang="fr-FR" sz="2200" dirty="0" err="1"/>
              <a:t>users</a:t>
            </a:r>
            <a:r>
              <a:rPr lang="fr-FR" sz="2200" dirty="0"/>
              <a:t>.</a:t>
            </a:r>
            <a:r>
              <a:rPr lang="fr-FR" sz="2200" b="1" dirty="0">
                <a:hlinkClick r:id="rId2"/>
              </a:rPr>
              <a:t> 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229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E-COMMERCE : TWIGGLE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84" y="3405086"/>
            <a:ext cx="5095884" cy="297725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7" y="3405086"/>
            <a:ext cx="5663381" cy="28543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4" y="1067010"/>
            <a:ext cx="10653668" cy="127106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0474" y="2360655"/>
            <a:ext cx="11056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dirty="0"/>
              <a:t>May 31, 2016 </a:t>
            </a:r>
            <a:r>
              <a:rPr lang="fr-FR" dirty="0" smtClean="0"/>
              <a:t>BEIJING—</a:t>
            </a:r>
            <a:r>
              <a:rPr lang="fr-FR" dirty="0" err="1" smtClean="0"/>
              <a:t>Chinese</a:t>
            </a:r>
            <a:r>
              <a:rPr lang="fr-FR" dirty="0" smtClean="0"/>
              <a:t> </a:t>
            </a:r>
            <a:r>
              <a:rPr lang="fr-FR" dirty="0"/>
              <a:t>Internet </a:t>
            </a:r>
            <a:r>
              <a:rPr lang="fr-FR" dirty="0" err="1"/>
              <a:t>giant</a:t>
            </a:r>
            <a:r>
              <a:rPr lang="fr-FR" dirty="0"/>
              <a:t> </a:t>
            </a:r>
            <a:r>
              <a:rPr lang="fr-FR" dirty="0">
                <a:hlinkClick r:id="rId6"/>
              </a:rPr>
              <a:t>Alibaba Group Holding</a:t>
            </a:r>
            <a:r>
              <a:rPr lang="fr-FR" dirty="0"/>
              <a:t> Ltd. 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investing</a:t>
            </a:r>
            <a:r>
              <a:rPr lang="fr-FR" dirty="0"/>
              <a:t> in an </a:t>
            </a:r>
            <a:r>
              <a:rPr lang="fr-FR" dirty="0" err="1"/>
              <a:t>Israeli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searches</a:t>
            </a:r>
            <a:r>
              <a:rPr lang="fr-FR" dirty="0"/>
              <a:t> on e-commerce </a:t>
            </a:r>
            <a:r>
              <a:rPr lang="fr-FR" dirty="0" err="1"/>
              <a:t>websites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26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068590" y="2020312"/>
            <a:ext cx="6053720" cy="2880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E-COMMERCE: STAPLES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223" y="1603716"/>
            <a:ext cx="5351583" cy="4545112"/>
          </a:xfrm>
        </p:spPr>
        <p:txBody>
          <a:bodyPr>
            <a:noAutofit/>
          </a:bodyPr>
          <a:lstStyle/>
          <a:p>
            <a:pPr fontAlgn="base"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000" dirty="0" err="1" smtClean="0"/>
              <a:t>Staples</a:t>
            </a:r>
            <a:r>
              <a:rPr lang="fr-FR" sz="2000" dirty="0"/>
              <a:t> 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taking</a:t>
            </a:r>
            <a:r>
              <a:rPr lang="fr-FR" sz="2000" dirty="0"/>
              <a:t> </a:t>
            </a:r>
            <a:r>
              <a:rPr lang="fr-FR" sz="2000" dirty="0" err="1"/>
              <a:t>advantage</a:t>
            </a:r>
            <a:r>
              <a:rPr lang="fr-FR" sz="2000" dirty="0"/>
              <a:t> of cognitive </a:t>
            </a:r>
            <a:r>
              <a:rPr lang="fr-FR" sz="2000" dirty="0" err="1"/>
              <a:t>computing</a:t>
            </a:r>
            <a:r>
              <a:rPr lang="fr-FR" sz="2000" dirty="0"/>
              <a:t> in </a:t>
            </a:r>
            <a:r>
              <a:rPr lang="fr-FR" sz="2000" dirty="0" err="1"/>
              <a:t>its</a:t>
            </a:r>
            <a:r>
              <a:rPr lang="fr-FR" sz="2000" dirty="0"/>
              <a:t> “</a:t>
            </a:r>
            <a:r>
              <a:rPr lang="fr-FR" sz="2000" dirty="0" err="1"/>
              <a:t>Easy</a:t>
            </a:r>
            <a:r>
              <a:rPr lang="fr-FR" sz="2000" dirty="0"/>
              <a:t> </a:t>
            </a:r>
            <a:r>
              <a:rPr lang="fr-FR" sz="2000" dirty="0" err="1" smtClean="0"/>
              <a:t>Button</a:t>
            </a:r>
            <a:r>
              <a:rPr lang="fr-FR" sz="2000" dirty="0" smtClean="0"/>
              <a:t> ». </a:t>
            </a:r>
          </a:p>
          <a:p>
            <a:pPr fontAlgn="base">
              <a:buFont typeface="Wingdings" charset="2"/>
              <a:buChar char="§"/>
            </a:pPr>
            <a:r>
              <a:rPr lang="fr-FR" sz="2000" dirty="0" err="1"/>
              <a:t>E</a:t>
            </a:r>
            <a:r>
              <a:rPr lang="fr-FR" sz="2000" dirty="0" err="1" smtClean="0"/>
              <a:t>nabling</a:t>
            </a:r>
            <a:r>
              <a:rPr lang="fr-FR" sz="2000" dirty="0" smtClean="0"/>
              <a:t> </a:t>
            </a:r>
            <a:r>
              <a:rPr lang="fr-FR" sz="2000" dirty="0" err="1"/>
              <a:t>small</a:t>
            </a:r>
            <a:r>
              <a:rPr lang="fr-FR" sz="2000" dirty="0"/>
              <a:t> and medium businesses to </a:t>
            </a:r>
            <a:r>
              <a:rPr lang="fr-FR" sz="2000" dirty="0" err="1"/>
              <a:t>transform</a:t>
            </a:r>
            <a:r>
              <a:rPr lang="fr-FR" sz="2000" dirty="0"/>
              <a:t> how </a:t>
            </a:r>
            <a:r>
              <a:rPr lang="fr-FR" sz="2000" dirty="0" err="1"/>
              <a:t>they</a:t>
            </a:r>
            <a:r>
              <a:rPr lang="fr-FR" sz="2000" dirty="0"/>
              <a:t> shop for </a:t>
            </a:r>
            <a:r>
              <a:rPr lang="fr-FR" sz="2000" dirty="0" err="1"/>
              <a:t>everything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for </a:t>
            </a:r>
            <a:r>
              <a:rPr lang="fr-FR" sz="2000" dirty="0" err="1"/>
              <a:t>their</a:t>
            </a:r>
            <a:r>
              <a:rPr lang="fr-FR" sz="2000" dirty="0"/>
              <a:t> offices</a:t>
            </a:r>
            <a:r>
              <a:rPr lang="fr-FR" sz="2000" dirty="0" smtClean="0"/>
              <a:t>.</a:t>
            </a:r>
            <a:endParaRPr lang="fr-FR" sz="2000" dirty="0"/>
          </a:p>
          <a:p>
            <a:pPr fontAlgn="base">
              <a:buFont typeface="Wingdings" charset="2"/>
              <a:buChar char="§"/>
            </a:pPr>
            <a:r>
              <a:rPr lang="fr-FR" sz="2000" dirty="0"/>
              <a:t>The </a:t>
            </a:r>
            <a:r>
              <a:rPr lang="fr-FR" sz="2000" dirty="0" err="1"/>
              <a:t>Staples</a:t>
            </a:r>
            <a:r>
              <a:rPr lang="fr-FR" sz="2000" dirty="0"/>
              <a:t> </a:t>
            </a:r>
            <a:r>
              <a:rPr lang="fr-FR" sz="2000" dirty="0" err="1"/>
              <a:t>Easy</a:t>
            </a:r>
            <a:r>
              <a:rPr lang="fr-FR" sz="2000" dirty="0"/>
              <a:t> System </a:t>
            </a:r>
            <a:r>
              <a:rPr lang="fr-FR" sz="2000" dirty="0" err="1"/>
              <a:t>integrates</a:t>
            </a:r>
            <a:r>
              <a:rPr lang="fr-FR" sz="2000" dirty="0"/>
              <a:t> </a:t>
            </a:r>
            <a:r>
              <a:rPr lang="fr-FR" sz="2000" dirty="0" smtClean="0"/>
              <a:t>IBM Watson</a:t>
            </a:r>
            <a:r>
              <a:rPr lang="fr-FR" sz="2000" dirty="0"/>
              <a:t> </a:t>
            </a:r>
            <a:r>
              <a:rPr lang="fr-FR" sz="2000" dirty="0" err="1" smtClean="0"/>
              <a:t>technology</a:t>
            </a:r>
            <a:r>
              <a:rPr lang="fr-FR" sz="2000" dirty="0" smtClean="0"/>
              <a:t>. </a:t>
            </a:r>
          </a:p>
          <a:p>
            <a:pPr fontAlgn="base">
              <a:buFont typeface="Wingdings" charset="2"/>
              <a:buChar char="§"/>
            </a:pPr>
            <a:r>
              <a:rPr lang="fr-FR" sz="2000" dirty="0" err="1"/>
              <a:t>S</a:t>
            </a:r>
            <a:r>
              <a:rPr lang="fr-FR" sz="2000" dirty="0" err="1" smtClean="0"/>
              <a:t>implify</a:t>
            </a:r>
            <a:r>
              <a:rPr lang="fr-FR" sz="2000" dirty="0" smtClean="0"/>
              <a:t> </a:t>
            </a:r>
            <a:r>
              <a:rPr lang="fr-FR" sz="2000" dirty="0"/>
              <a:t>office </a:t>
            </a:r>
            <a:r>
              <a:rPr lang="fr-FR" sz="2000" dirty="0" err="1"/>
              <a:t>supply</a:t>
            </a:r>
            <a:r>
              <a:rPr lang="fr-FR" sz="2000" dirty="0"/>
              <a:t> management for </a:t>
            </a: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Staples</a:t>
            </a:r>
            <a:r>
              <a:rPr lang="fr-FR" sz="2000" dirty="0"/>
              <a:t> Business </a:t>
            </a:r>
            <a:r>
              <a:rPr lang="fr-FR" sz="2000" dirty="0" err="1"/>
              <a:t>Advantage</a:t>
            </a:r>
            <a:r>
              <a:rPr lang="fr-FR" sz="2000" dirty="0"/>
              <a:t> </a:t>
            </a:r>
            <a:r>
              <a:rPr lang="fr-FR" sz="2000" dirty="0" err="1"/>
              <a:t>Customers</a:t>
            </a:r>
            <a:r>
              <a:rPr lang="fr-FR" sz="2000" dirty="0"/>
              <a:t> and </a:t>
            </a:r>
            <a:r>
              <a:rPr lang="fr-FR" sz="2000" dirty="0" err="1"/>
              <a:t>brings</a:t>
            </a:r>
            <a:r>
              <a:rPr lang="fr-FR" sz="2000" dirty="0"/>
              <a:t> the “on-</a:t>
            </a:r>
            <a:r>
              <a:rPr lang="fr-FR" sz="2000" dirty="0" err="1"/>
              <a:t>demand</a:t>
            </a:r>
            <a:r>
              <a:rPr lang="fr-FR" sz="2000" dirty="0"/>
              <a:t>” world to </a:t>
            </a:r>
            <a:r>
              <a:rPr lang="fr-FR" sz="2000" dirty="0" smtClean="0"/>
              <a:t>businesses. </a:t>
            </a:r>
            <a:endParaRPr lang="fr-FR" sz="2000" dirty="0"/>
          </a:p>
          <a:p>
            <a:pPr fontAlgn="base">
              <a:buFont typeface="Wingdings" charset="2"/>
              <a:buChar char="§"/>
            </a:pPr>
            <a:r>
              <a:rPr lang="fr-FR" sz="2000" dirty="0" err="1"/>
              <a:t>A</a:t>
            </a:r>
            <a:r>
              <a:rPr lang="fr-FR" sz="2000" dirty="0" err="1" smtClean="0"/>
              <a:t>llowing</a:t>
            </a:r>
            <a:r>
              <a:rPr lang="fr-FR" sz="2000" dirty="0" smtClean="0"/>
              <a:t> </a:t>
            </a:r>
            <a:r>
              <a:rPr lang="fr-FR" sz="2000" dirty="0" err="1"/>
              <a:t>customers</a:t>
            </a:r>
            <a:r>
              <a:rPr lang="fr-FR" sz="2000" dirty="0"/>
              <a:t> to </a:t>
            </a:r>
            <a:r>
              <a:rPr lang="fr-FR" sz="2000" dirty="0" err="1"/>
              <a:t>order</a:t>
            </a:r>
            <a:r>
              <a:rPr lang="fr-FR" sz="2000" dirty="0"/>
              <a:t> </a:t>
            </a:r>
            <a:r>
              <a:rPr lang="fr-FR" sz="2000" dirty="0" err="1"/>
              <a:t>anytime</a:t>
            </a:r>
            <a:r>
              <a:rPr lang="fr-FR" sz="2000" dirty="0"/>
              <a:t>, </a:t>
            </a:r>
            <a:r>
              <a:rPr lang="fr-FR" sz="2000" dirty="0" err="1"/>
              <a:t>anywhere</a:t>
            </a:r>
            <a:r>
              <a:rPr lang="fr-FR" sz="2000" dirty="0"/>
              <a:t>,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device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prefer</a:t>
            </a:r>
            <a:r>
              <a:rPr lang="fr-FR" sz="2000" dirty="0"/>
              <a:t>. 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41" y="1970181"/>
            <a:ext cx="5950219" cy="32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COMMERCE </a:t>
            </a:r>
            <a:r>
              <a:rPr lang="fr-FR" smtClean="0"/>
              <a:t>: THE BOT-COMMERCE 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6906" y="1354841"/>
            <a:ext cx="6080840" cy="4351338"/>
          </a:xfrm>
        </p:spPr>
        <p:txBody>
          <a:bodyPr>
            <a:noAutofit/>
          </a:bodyPr>
          <a:lstStyle/>
          <a:p>
            <a:pPr fontAlgn="base">
              <a:buFont typeface="Wingdings" charset="2"/>
              <a:buChar char="§"/>
            </a:pPr>
            <a:r>
              <a:rPr lang="fr-FR" sz="2200" b="1" dirty="0"/>
              <a:t>Bots </a:t>
            </a:r>
            <a:r>
              <a:rPr lang="fr-FR" sz="2200" b="1" dirty="0" err="1"/>
              <a:t>making</a:t>
            </a:r>
            <a:r>
              <a:rPr lang="fr-FR" sz="2200" b="1" dirty="0"/>
              <a:t> </a:t>
            </a:r>
            <a:r>
              <a:rPr lang="fr-FR" sz="2200" b="1" dirty="0" err="1"/>
              <a:t>offers</a:t>
            </a:r>
            <a:r>
              <a:rPr lang="fr-FR" sz="2200" dirty="0"/>
              <a:t> – The </a:t>
            </a:r>
            <a:r>
              <a:rPr lang="fr-FR" sz="2200" dirty="0" err="1"/>
              <a:t>customer</a:t>
            </a:r>
            <a:r>
              <a:rPr lang="fr-FR" sz="2200" dirty="0"/>
              <a:t> </a:t>
            </a:r>
            <a:r>
              <a:rPr lang="fr-FR" sz="2200" dirty="0" err="1"/>
              <a:t>makes</a:t>
            </a:r>
            <a:r>
              <a:rPr lang="fr-FR" sz="2200" dirty="0"/>
              <a:t> an </a:t>
            </a:r>
            <a:r>
              <a:rPr lang="fr-FR" sz="2200" dirty="0" err="1"/>
              <a:t>inquiry</a:t>
            </a:r>
            <a:r>
              <a:rPr lang="fr-FR" sz="2200" dirty="0"/>
              <a:t> about a service and the bot </a:t>
            </a:r>
            <a:r>
              <a:rPr lang="fr-FR" sz="2200" dirty="0" err="1"/>
              <a:t>responds</a:t>
            </a:r>
            <a:r>
              <a:rPr lang="fr-FR" sz="2200" dirty="0"/>
              <a:t> by </a:t>
            </a:r>
            <a:r>
              <a:rPr lang="fr-FR" sz="2200" dirty="0" err="1"/>
              <a:t>providing</a:t>
            </a:r>
            <a:r>
              <a:rPr lang="fr-FR" sz="2200" dirty="0"/>
              <a:t> the </a:t>
            </a:r>
            <a:r>
              <a:rPr lang="fr-FR" sz="2200" dirty="0" err="1"/>
              <a:t>customer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a time sensitive </a:t>
            </a:r>
            <a:r>
              <a:rPr lang="fr-FR" sz="2200" dirty="0" err="1"/>
              <a:t>offer</a:t>
            </a:r>
            <a:r>
              <a:rPr lang="fr-FR" sz="2200" dirty="0"/>
              <a:t>. </a:t>
            </a:r>
            <a:endParaRPr lang="fr-FR" sz="2200" dirty="0" smtClean="0"/>
          </a:p>
          <a:p>
            <a:pPr fontAlgn="base">
              <a:buFont typeface="Wingdings" charset="2"/>
              <a:buChar char="§"/>
            </a:pPr>
            <a:r>
              <a:rPr lang="fr-FR" sz="2200" b="1" dirty="0" smtClean="0"/>
              <a:t>Bots </a:t>
            </a:r>
            <a:r>
              <a:rPr lang="fr-FR" sz="2200" b="1" dirty="0"/>
              <a:t>acting as a ‘</a:t>
            </a:r>
            <a:r>
              <a:rPr lang="fr-FR" sz="2200" b="1" dirty="0" err="1"/>
              <a:t>knowledgeable</a:t>
            </a:r>
            <a:r>
              <a:rPr lang="fr-FR" sz="2200" b="1" dirty="0"/>
              <a:t> </a:t>
            </a:r>
            <a:r>
              <a:rPr lang="fr-FR" sz="2200" b="1" dirty="0" err="1"/>
              <a:t>friend</a:t>
            </a:r>
            <a:r>
              <a:rPr lang="fr-FR" sz="2200" b="1" dirty="0"/>
              <a:t>’</a:t>
            </a:r>
            <a:r>
              <a:rPr lang="fr-FR" sz="2200" dirty="0"/>
              <a:t> – Online stores are </a:t>
            </a:r>
            <a:r>
              <a:rPr lang="fr-FR" sz="2200" dirty="0" err="1"/>
              <a:t>useful</a:t>
            </a:r>
            <a:r>
              <a:rPr lang="fr-FR" sz="2200" dirty="0"/>
              <a:t> but </a:t>
            </a:r>
            <a:r>
              <a:rPr lang="fr-FR" sz="2200" dirty="0" err="1"/>
              <a:t>often</a:t>
            </a:r>
            <a:r>
              <a:rPr lang="fr-FR" sz="2200" dirty="0"/>
              <a:t> </a:t>
            </a:r>
            <a:r>
              <a:rPr lang="fr-FR" sz="2200" dirty="0" err="1"/>
              <a:t>customers</a:t>
            </a:r>
            <a:r>
              <a:rPr lang="fr-FR" sz="2200" dirty="0"/>
              <a:t> </a:t>
            </a:r>
            <a:r>
              <a:rPr lang="fr-FR" sz="2200" dirty="0" err="1"/>
              <a:t>want</a:t>
            </a:r>
            <a:r>
              <a:rPr lang="fr-FR" sz="2200" dirty="0"/>
              <a:t> to know more information </a:t>
            </a:r>
            <a:r>
              <a:rPr lang="fr-FR" sz="2200" dirty="0" err="1"/>
              <a:t>than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conveniently</a:t>
            </a:r>
            <a:r>
              <a:rPr lang="fr-FR" sz="2200" dirty="0"/>
              <a:t> </a:t>
            </a:r>
            <a:r>
              <a:rPr lang="fr-FR" sz="2200" dirty="0" err="1"/>
              <a:t>displayed</a:t>
            </a:r>
            <a:r>
              <a:rPr lang="fr-FR" sz="2200" dirty="0"/>
              <a:t>. A bot </a:t>
            </a:r>
            <a:r>
              <a:rPr lang="fr-FR" sz="2200" dirty="0" err="1"/>
              <a:t>would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an </a:t>
            </a:r>
            <a:r>
              <a:rPr lang="fr-FR" sz="2200" dirty="0" err="1"/>
              <a:t>ideal</a:t>
            </a:r>
            <a:r>
              <a:rPr lang="fr-FR" sz="2200" dirty="0"/>
              <a:t> </a:t>
            </a:r>
            <a:r>
              <a:rPr lang="fr-FR" sz="2200" dirty="0" err="1"/>
              <a:t>way</a:t>
            </a:r>
            <a:r>
              <a:rPr lang="fr-FR" sz="2200" dirty="0"/>
              <a:t> for a </a:t>
            </a:r>
            <a:r>
              <a:rPr lang="fr-FR" sz="2200" dirty="0" err="1"/>
              <a:t>customer</a:t>
            </a:r>
            <a:r>
              <a:rPr lang="fr-FR" sz="2200" dirty="0"/>
              <a:t> to </a:t>
            </a:r>
            <a:r>
              <a:rPr lang="fr-FR" sz="2200" dirty="0" err="1"/>
              <a:t>find</a:t>
            </a:r>
            <a:r>
              <a:rPr lang="fr-FR" sz="2200" dirty="0"/>
              <a:t> out more about the </a:t>
            </a:r>
            <a:r>
              <a:rPr lang="fr-FR" sz="2200" dirty="0" err="1" smtClean="0"/>
              <a:t>product</a:t>
            </a:r>
            <a:r>
              <a:rPr lang="fr-FR" sz="2200" dirty="0" smtClean="0"/>
              <a:t> (</a:t>
            </a:r>
            <a:r>
              <a:rPr lang="fr-FR" sz="2200" dirty="0" err="1" smtClean="0"/>
              <a:t>product</a:t>
            </a:r>
            <a:r>
              <a:rPr lang="fr-FR" sz="2200" dirty="0" smtClean="0"/>
              <a:t> </a:t>
            </a:r>
            <a:r>
              <a:rPr lang="fr-FR" sz="2200" dirty="0" err="1"/>
              <a:t>specifications</a:t>
            </a:r>
            <a:r>
              <a:rPr lang="fr-FR" sz="2200" dirty="0"/>
              <a:t>, the </a:t>
            </a:r>
            <a:r>
              <a:rPr lang="fr-FR" sz="2200" dirty="0" err="1"/>
              <a:t>terms</a:t>
            </a:r>
            <a:r>
              <a:rPr lang="fr-FR" sz="2200" dirty="0"/>
              <a:t> of the </a:t>
            </a:r>
            <a:r>
              <a:rPr lang="fr-FR" sz="2200" dirty="0" err="1"/>
              <a:t>warranty</a:t>
            </a:r>
            <a:r>
              <a:rPr lang="fr-FR" sz="2200" dirty="0"/>
              <a:t> </a:t>
            </a:r>
            <a:r>
              <a:rPr lang="fr-FR" sz="2200" dirty="0" err="1" smtClean="0"/>
              <a:t>etc</a:t>
            </a:r>
            <a:r>
              <a:rPr lang="fr-FR" sz="2200" dirty="0" smtClean="0"/>
              <a:t>)</a:t>
            </a:r>
            <a:endParaRPr lang="fr-FR" sz="2200" dirty="0"/>
          </a:p>
          <a:p>
            <a:pPr fontAlgn="base">
              <a:buFont typeface="Wingdings" charset="2"/>
              <a:buChar char="§"/>
            </a:pPr>
            <a:r>
              <a:rPr lang="fr-FR" sz="2200" b="1" dirty="0"/>
              <a:t>A bot to </a:t>
            </a:r>
            <a:r>
              <a:rPr lang="fr-FR" sz="2200" b="1" dirty="0" err="1"/>
              <a:t>locate</a:t>
            </a:r>
            <a:r>
              <a:rPr lang="fr-FR" sz="2200" b="1" dirty="0"/>
              <a:t> </a:t>
            </a:r>
            <a:r>
              <a:rPr lang="fr-FR" sz="2200" b="1" dirty="0" err="1"/>
              <a:t>your</a:t>
            </a:r>
            <a:r>
              <a:rPr lang="fr-FR" sz="2200" b="1" dirty="0"/>
              <a:t> </a:t>
            </a:r>
            <a:r>
              <a:rPr lang="fr-FR" sz="2200" b="1" dirty="0" err="1"/>
              <a:t>nearest</a:t>
            </a:r>
            <a:r>
              <a:rPr lang="fr-FR" sz="2200" b="1" dirty="0"/>
              <a:t> store</a:t>
            </a:r>
            <a:r>
              <a:rPr lang="fr-FR" sz="2200" dirty="0"/>
              <a:t> </a:t>
            </a:r>
            <a:r>
              <a:rPr lang="fr-FR" sz="2200" dirty="0" smtClean="0"/>
              <a:t>–A </a:t>
            </a:r>
            <a:r>
              <a:rPr lang="fr-FR" sz="2200" dirty="0"/>
              <a:t>bot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used</a:t>
            </a:r>
            <a:r>
              <a:rPr lang="fr-FR" sz="2200" dirty="0"/>
              <a:t> to tell </a:t>
            </a:r>
            <a:r>
              <a:rPr lang="fr-FR" sz="2200" dirty="0" err="1"/>
              <a:t>you</a:t>
            </a:r>
            <a:r>
              <a:rPr lang="fr-FR" sz="2200" dirty="0"/>
              <a:t> </a:t>
            </a:r>
            <a:r>
              <a:rPr lang="fr-FR" sz="2200" dirty="0" err="1"/>
              <a:t>where</a:t>
            </a:r>
            <a:r>
              <a:rPr lang="fr-FR" sz="2200" dirty="0"/>
              <a:t> </a:t>
            </a:r>
            <a:r>
              <a:rPr lang="fr-FR" sz="2200" dirty="0" err="1"/>
              <a:t>your</a:t>
            </a:r>
            <a:r>
              <a:rPr lang="fr-FR" sz="2200" dirty="0"/>
              <a:t> </a:t>
            </a:r>
            <a:r>
              <a:rPr lang="fr-FR" sz="2200" dirty="0" err="1"/>
              <a:t>nearest</a:t>
            </a:r>
            <a:r>
              <a:rPr lang="fr-FR" sz="2200" dirty="0"/>
              <a:t> store </a:t>
            </a:r>
            <a:r>
              <a:rPr lang="fr-FR" sz="2200" dirty="0" err="1"/>
              <a:t>is</a:t>
            </a:r>
            <a:r>
              <a:rPr lang="fr-FR" sz="2200" dirty="0"/>
              <a:t>, and </a:t>
            </a:r>
            <a:r>
              <a:rPr lang="fr-FR" sz="2200" dirty="0" err="1"/>
              <a:t>potentially</a:t>
            </a:r>
            <a:r>
              <a:rPr lang="fr-FR" sz="2200" dirty="0"/>
              <a:t> </a:t>
            </a:r>
            <a:r>
              <a:rPr lang="fr-FR" sz="2200" dirty="0" err="1"/>
              <a:t>offer</a:t>
            </a:r>
            <a:r>
              <a:rPr lang="fr-FR" sz="2200" dirty="0"/>
              <a:t> </a:t>
            </a:r>
            <a:r>
              <a:rPr lang="fr-FR" sz="2200" dirty="0" err="1"/>
              <a:t>you</a:t>
            </a:r>
            <a:r>
              <a:rPr lang="fr-FR" sz="2200" dirty="0"/>
              <a:t> directions to the store</a:t>
            </a:r>
            <a:r>
              <a:rPr lang="fr-FR" sz="2200" dirty="0" smtClean="0"/>
              <a:t>.</a:t>
            </a:r>
            <a:endParaRPr lang="fr-FR" sz="2200" dirty="0"/>
          </a:p>
        </p:txBody>
      </p:sp>
      <p:sp>
        <p:nvSpPr>
          <p:cNvPr id="6" name="ZoneTexte 5"/>
          <p:cNvSpPr txBox="1"/>
          <p:nvPr/>
        </p:nvSpPr>
        <p:spPr>
          <a:xfrm>
            <a:off x="6614651" y="1238646"/>
            <a:ext cx="522830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charset="2"/>
              <a:buChar char="§"/>
            </a:pPr>
            <a:r>
              <a:rPr lang="fr-FR" sz="2200" b="1" dirty="0"/>
              <a:t>A bot to </a:t>
            </a:r>
            <a:r>
              <a:rPr lang="fr-FR" sz="2200" b="1" dirty="0" err="1"/>
              <a:t>upsell</a:t>
            </a:r>
            <a:r>
              <a:rPr lang="fr-FR" sz="2200" b="1" dirty="0"/>
              <a:t> </a:t>
            </a:r>
            <a:r>
              <a:rPr lang="fr-FR" sz="2200" b="1" dirty="0" err="1"/>
              <a:t>products</a:t>
            </a:r>
            <a:r>
              <a:rPr lang="fr-FR" sz="2200" dirty="0"/>
              <a:t> – </a:t>
            </a:r>
            <a:r>
              <a:rPr lang="fr-FR" sz="2200" dirty="0" err="1"/>
              <a:t>When</a:t>
            </a:r>
            <a:r>
              <a:rPr lang="fr-FR" sz="2200" dirty="0"/>
              <a:t> a </a:t>
            </a:r>
            <a:r>
              <a:rPr lang="fr-FR" sz="2200" dirty="0" err="1"/>
              <a:t>customer</a:t>
            </a:r>
            <a:r>
              <a:rPr lang="fr-FR" sz="2200" dirty="0"/>
              <a:t> </a:t>
            </a:r>
            <a:r>
              <a:rPr lang="fr-FR" sz="2200" dirty="0" err="1"/>
              <a:t>makes</a:t>
            </a:r>
            <a:r>
              <a:rPr lang="fr-FR" sz="2200" dirty="0"/>
              <a:t> a </a:t>
            </a:r>
            <a:r>
              <a:rPr lang="fr-FR" sz="2200" dirty="0" err="1"/>
              <a:t>purchase</a:t>
            </a:r>
            <a:r>
              <a:rPr lang="fr-FR" sz="2200" dirty="0"/>
              <a:t> </a:t>
            </a:r>
            <a:r>
              <a:rPr lang="fr-FR" sz="2200" dirty="0" err="1"/>
              <a:t>there</a:t>
            </a:r>
            <a:r>
              <a:rPr lang="fr-FR" sz="2200" dirty="0"/>
              <a:t> are </a:t>
            </a:r>
            <a:r>
              <a:rPr lang="fr-FR" sz="2200" dirty="0" err="1"/>
              <a:t>often</a:t>
            </a:r>
            <a:r>
              <a:rPr lang="fr-FR" sz="2200" dirty="0"/>
              <a:t> </a:t>
            </a:r>
            <a:r>
              <a:rPr lang="fr-FR" sz="2200" dirty="0" err="1"/>
              <a:t>complementary</a:t>
            </a:r>
            <a:r>
              <a:rPr lang="fr-FR" sz="2200" dirty="0"/>
              <a:t> items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customers</a:t>
            </a:r>
            <a:r>
              <a:rPr lang="fr-FR" sz="2200" dirty="0"/>
              <a:t> </a:t>
            </a:r>
            <a:r>
              <a:rPr lang="fr-FR" sz="2200" dirty="0" err="1"/>
              <a:t>may</a:t>
            </a:r>
            <a:r>
              <a:rPr lang="fr-FR" sz="2200" dirty="0"/>
              <a:t> </a:t>
            </a:r>
            <a:r>
              <a:rPr lang="fr-FR" sz="2200" dirty="0" err="1"/>
              <a:t>like</a:t>
            </a:r>
            <a:r>
              <a:rPr lang="fr-FR" sz="2200" dirty="0"/>
              <a:t> to </a:t>
            </a:r>
            <a:r>
              <a:rPr lang="fr-FR" sz="2200" dirty="0" err="1"/>
              <a:t>purchase</a:t>
            </a:r>
            <a:r>
              <a:rPr lang="fr-FR" sz="2200" dirty="0"/>
              <a:t> </a:t>
            </a:r>
            <a:r>
              <a:rPr lang="fr-FR" sz="2200" dirty="0" err="1"/>
              <a:t>alongside</a:t>
            </a:r>
            <a:r>
              <a:rPr lang="fr-FR" sz="2200" dirty="0"/>
              <a:t> the </a:t>
            </a:r>
            <a:r>
              <a:rPr lang="fr-FR" sz="2200" dirty="0" err="1"/>
              <a:t>product</a:t>
            </a:r>
            <a:r>
              <a:rPr lang="fr-FR" sz="2200" dirty="0"/>
              <a:t>. </a:t>
            </a:r>
            <a:endParaRPr lang="fr-FR" sz="2200" dirty="0" smtClean="0"/>
          </a:p>
          <a:p>
            <a:pPr marL="342900" indent="-342900" fontAlgn="base">
              <a:buFont typeface="Wingdings" charset="2"/>
              <a:buChar char="§"/>
            </a:pPr>
            <a:endParaRPr lang="fr-FR" sz="2200" dirty="0"/>
          </a:p>
          <a:p>
            <a:pPr marL="342900" indent="-342900" fontAlgn="base">
              <a:buFont typeface="Wingdings" charset="2"/>
              <a:buChar char="§"/>
            </a:pPr>
            <a:r>
              <a:rPr lang="fr-FR" sz="2200" b="1" dirty="0"/>
              <a:t>A bot to </a:t>
            </a:r>
            <a:r>
              <a:rPr lang="fr-FR" sz="2200" b="1" dirty="0" err="1"/>
              <a:t>follow</a:t>
            </a:r>
            <a:r>
              <a:rPr lang="fr-FR" sz="2200" b="1" dirty="0"/>
              <a:t> up </a:t>
            </a:r>
            <a:r>
              <a:rPr lang="fr-FR" sz="2200" b="1" dirty="0" err="1"/>
              <a:t>with</a:t>
            </a:r>
            <a:r>
              <a:rPr lang="fr-FR" sz="2200" b="1" dirty="0"/>
              <a:t> </a:t>
            </a:r>
            <a:r>
              <a:rPr lang="fr-FR" sz="2200" b="1" dirty="0" err="1"/>
              <a:t>customers</a:t>
            </a:r>
            <a:r>
              <a:rPr lang="fr-FR" sz="2200" dirty="0"/>
              <a:t> –  The </a:t>
            </a:r>
            <a:r>
              <a:rPr lang="fr-FR" sz="2200" dirty="0" err="1"/>
              <a:t>greater</a:t>
            </a:r>
            <a:r>
              <a:rPr lang="fr-FR" sz="2200" dirty="0"/>
              <a:t> the </a:t>
            </a:r>
            <a:r>
              <a:rPr lang="fr-FR" sz="2200" dirty="0" err="1"/>
              <a:t>understanding</a:t>
            </a:r>
            <a:r>
              <a:rPr lang="fr-FR" sz="2200" dirty="0"/>
              <a:t> a business has of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customers</a:t>
            </a:r>
            <a:r>
              <a:rPr lang="fr-FR" sz="2200" dirty="0"/>
              <a:t> habits and </a:t>
            </a:r>
            <a:r>
              <a:rPr lang="fr-FR" sz="2200" dirty="0" err="1"/>
              <a:t>behaviour</a:t>
            </a:r>
            <a:r>
              <a:rPr lang="fr-FR" sz="2200" dirty="0"/>
              <a:t> the more effective a bot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. Imagine </a:t>
            </a:r>
            <a:r>
              <a:rPr lang="fr-FR" sz="2200" dirty="0" err="1"/>
              <a:t>having</a:t>
            </a:r>
            <a:r>
              <a:rPr lang="fr-FR" sz="2200" dirty="0"/>
              <a:t> a bot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able to </a:t>
            </a:r>
            <a:r>
              <a:rPr lang="fr-FR" sz="2200" dirty="0" err="1"/>
              <a:t>reach</a:t>
            </a:r>
            <a:r>
              <a:rPr lang="fr-FR" sz="2200" dirty="0"/>
              <a:t> out to </a:t>
            </a:r>
            <a:r>
              <a:rPr lang="fr-FR" sz="2200" dirty="0" err="1"/>
              <a:t>customers</a:t>
            </a:r>
            <a:r>
              <a:rPr lang="fr-FR" sz="2200" dirty="0"/>
              <a:t> and </a:t>
            </a:r>
            <a:r>
              <a:rPr lang="fr-FR" sz="2200" dirty="0" err="1"/>
              <a:t>ask</a:t>
            </a:r>
            <a:r>
              <a:rPr lang="fr-FR" sz="2200" dirty="0"/>
              <a:t>: “</a:t>
            </a:r>
            <a:r>
              <a:rPr lang="fr-FR" sz="2200" i="1" dirty="0"/>
              <a:t>How are </a:t>
            </a:r>
            <a:r>
              <a:rPr lang="fr-FR" sz="2200" i="1" dirty="0" err="1"/>
              <a:t>you</a:t>
            </a:r>
            <a:r>
              <a:rPr lang="fr-FR" sz="2200" i="1" dirty="0"/>
              <a:t> </a:t>
            </a:r>
            <a:r>
              <a:rPr lang="fr-FR" sz="2200" i="1" dirty="0" err="1"/>
              <a:t>getting</a:t>
            </a:r>
            <a:r>
              <a:rPr lang="fr-FR" sz="2200" i="1" dirty="0"/>
              <a:t> on </a:t>
            </a:r>
            <a:r>
              <a:rPr lang="fr-FR" sz="2200" i="1" dirty="0" err="1"/>
              <a:t>looking</a:t>
            </a:r>
            <a:r>
              <a:rPr lang="fr-FR" sz="2200" i="1" dirty="0"/>
              <a:t> for </a:t>
            </a:r>
            <a:r>
              <a:rPr lang="fr-FR" sz="2200" i="1" dirty="0" err="1"/>
              <a:t>your</a:t>
            </a:r>
            <a:r>
              <a:rPr lang="fr-FR" sz="2200" i="1" dirty="0"/>
              <a:t> new TV? Let me know if I </a:t>
            </a:r>
            <a:r>
              <a:rPr lang="fr-FR" sz="2200" i="1" dirty="0" err="1"/>
              <a:t>can</a:t>
            </a:r>
            <a:r>
              <a:rPr lang="fr-FR" sz="2200" i="1" dirty="0"/>
              <a:t> help</a:t>
            </a:r>
            <a:r>
              <a:rPr lang="fr-FR" sz="2200" dirty="0"/>
              <a:t>”.</a:t>
            </a:r>
          </a:p>
          <a:p>
            <a:endParaRPr lang="fr-FR" sz="2000" dirty="0"/>
          </a:p>
          <a:p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7052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EMERGENCE OF COGNITIVE BUSINESS (</a:t>
            </a:r>
            <a:r>
              <a:rPr lang="fr-FR" dirty="0" err="1" smtClean="0"/>
              <a:t>BtoB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35" y="931668"/>
            <a:ext cx="6457533" cy="3133320"/>
          </a:xfrm>
          <a:prstGeom prst="rect">
            <a:avLst/>
          </a:prstGeom>
        </p:spPr>
      </p:pic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55" y="3227070"/>
            <a:ext cx="6301435" cy="3509156"/>
          </a:xfrm>
        </p:spPr>
      </p:pic>
      <p:sp>
        <p:nvSpPr>
          <p:cNvPr id="10" name="ZoneTexte 9"/>
          <p:cNvSpPr txBox="1"/>
          <p:nvPr/>
        </p:nvSpPr>
        <p:spPr>
          <a:xfrm>
            <a:off x="158915" y="1635806"/>
            <a:ext cx="4956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/>
              <a:t>For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 to manage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travel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making</a:t>
            </a:r>
            <a:r>
              <a:rPr lang="fr-FR" dirty="0"/>
              <a:t> the return on ROI </a:t>
            </a:r>
            <a:r>
              <a:rPr lang="fr-FR" dirty="0" err="1"/>
              <a:t>work</a:t>
            </a:r>
            <a:r>
              <a:rPr lang="fr-FR" dirty="0"/>
              <a:t> out. 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err="1" smtClean="0"/>
              <a:t>Smaller</a:t>
            </a:r>
            <a:r>
              <a:rPr lang="fr-FR" dirty="0" smtClean="0"/>
              <a:t> </a:t>
            </a:r>
            <a:r>
              <a:rPr lang="fr-FR" dirty="0" err="1" smtClean="0"/>
              <a:t>companies</a:t>
            </a:r>
            <a:r>
              <a:rPr lang="fr-FR" dirty="0" smtClean="0"/>
              <a:t> </a:t>
            </a:r>
            <a:r>
              <a:rPr lang="fr-FR" dirty="0" err="1"/>
              <a:t>don’t</a:t>
            </a:r>
            <a:r>
              <a:rPr lang="fr-FR" dirty="0"/>
              <a:t> manage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travel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employees</a:t>
            </a:r>
            <a:r>
              <a:rPr lang="fr-FR" dirty="0"/>
              <a:t> to manage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travel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Expedia and the </a:t>
            </a:r>
            <a:r>
              <a:rPr lang="fr-FR" dirty="0" err="1"/>
              <a:t>likes</a:t>
            </a:r>
            <a:r>
              <a:rPr lang="fr-FR" dirty="0"/>
              <a:t>. This </a:t>
            </a:r>
            <a:r>
              <a:rPr lang="fr-FR" dirty="0" err="1"/>
              <a:t>creates</a:t>
            </a:r>
            <a:r>
              <a:rPr lang="fr-FR" dirty="0"/>
              <a:t> challenges to the employer,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include</a:t>
            </a:r>
            <a:r>
              <a:rPr lang="fr-FR" dirty="0"/>
              <a:t>: </a:t>
            </a:r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transparency</a:t>
            </a:r>
            <a:r>
              <a:rPr lang="fr-FR" dirty="0"/>
              <a:t>, </a:t>
            </a:r>
            <a:r>
              <a:rPr lang="fr-FR" dirty="0" err="1"/>
              <a:t>inability</a:t>
            </a:r>
            <a:r>
              <a:rPr lang="fr-FR" dirty="0"/>
              <a:t> to </a:t>
            </a:r>
            <a:r>
              <a:rPr lang="fr-FR" dirty="0" err="1"/>
              <a:t>analyze</a:t>
            </a:r>
            <a:r>
              <a:rPr lang="fr-FR" dirty="0"/>
              <a:t> data, </a:t>
            </a:r>
            <a:r>
              <a:rPr lang="fr-FR" dirty="0" err="1"/>
              <a:t>inability</a:t>
            </a:r>
            <a:r>
              <a:rPr lang="fr-FR" dirty="0"/>
              <a:t> to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travel</a:t>
            </a:r>
            <a:r>
              <a:rPr lang="fr-FR" dirty="0"/>
              <a:t> </a:t>
            </a:r>
            <a:r>
              <a:rPr lang="fr-FR" dirty="0" err="1"/>
              <a:t>expenses</a:t>
            </a:r>
            <a:r>
              <a:rPr lang="fr-FR" dirty="0"/>
              <a:t> </a:t>
            </a:r>
            <a:r>
              <a:rPr lang="fr-FR" dirty="0" err="1"/>
              <a:t>systematically</a:t>
            </a:r>
            <a:r>
              <a:rPr lang="fr-FR" dirty="0"/>
              <a:t> and </a:t>
            </a:r>
            <a:r>
              <a:rPr lang="fr-FR" dirty="0" err="1"/>
              <a:t>so</a:t>
            </a:r>
            <a:r>
              <a:rPr lang="fr-FR" dirty="0"/>
              <a:t> on. 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Claire AI </a:t>
            </a:r>
            <a:r>
              <a:rPr lang="fr-FR" dirty="0" err="1"/>
              <a:t>travel</a:t>
            </a:r>
            <a:r>
              <a:rPr lang="fr-FR" dirty="0"/>
              <a:t> assistant </a:t>
            </a:r>
            <a:r>
              <a:rPr lang="fr-FR" dirty="0" err="1"/>
              <a:t>platform</a:t>
            </a:r>
            <a:r>
              <a:rPr lang="fr-FR" dirty="0"/>
              <a:t> </a:t>
            </a:r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all of </a:t>
            </a:r>
            <a:r>
              <a:rPr lang="fr-FR" dirty="0" err="1"/>
              <a:t>these</a:t>
            </a:r>
            <a:r>
              <a:rPr lang="fr-FR" dirty="0"/>
              <a:t> challenges.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4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THE FINANCIAL INDUSTRY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26" y="1531855"/>
            <a:ext cx="3233429" cy="1939190"/>
          </a:xfrm>
        </p:spPr>
      </p:pic>
      <p:sp>
        <p:nvSpPr>
          <p:cNvPr id="5" name="ZoneTexte 4"/>
          <p:cNvSpPr txBox="1"/>
          <p:nvPr/>
        </p:nvSpPr>
        <p:spPr>
          <a:xfrm>
            <a:off x="278295" y="1325563"/>
            <a:ext cx="42274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In March 2015, Charles </a:t>
            </a:r>
            <a:r>
              <a:rPr lang="fr-FR" dirty="0"/>
              <a:t>Schwab </a:t>
            </a:r>
            <a:r>
              <a:rPr lang="fr-FR" dirty="0" err="1"/>
              <a:t>launched</a:t>
            </a:r>
            <a:r>
              <a:rPr lang="fr-FR" dirty="0"/>
              <a:t> a new service </a:t>
            </a:r>
            <a:r>
              <a:rPr lang="fr-FR" dirty="0" err="1"/>
              <a:t>called</a:t>
            </a:r>
            <a:r>
              <a:rPr lang="fr-FR" dirty="0"/>
              <a:t> Schwab Intelligent </a:t>
            </a:r>
            <a:r>
              <a:rPr lang="fr-FR" dirty="0" smtClean="0"/>
              <a:t>Portfolios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goo.gl/PVy48G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service </a:t>
            </a:r>
            <a:r>
              <a:rPr lang="fr-FR" dirty="0" err="1"/>
              <a:t>is</a:t>
            </a:r>
            <a:r>
              <a:rPr lang="fr-FR" dirty="0"/>
              <a:t> unique in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it's</a:t>
            </a:r>
            <a:r>
              <a:rPr lang="fr-FR" dirty="0"/>
              <a:t> not a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decides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invest</a:t>
            </a:r>
            <a:r>
              <a:rPr lang="fr-FR" dirty="0"/>
              <a:t> </a:t>
            </a:r>
            <a:r>
              <a:rPr lang="fr-FR" dirty="0" smtClean="0"/>
              <a:t>money</a:t>
            </a:r>
            <a:r>
              <a:rPr lang="fr-FR" dirty="0"/>
              <a:t>, </a:t>
            </a:r>
            <a:r>
              <a:rPr lang="fr-FR" dirty="0" err="1"/>
              <a:t>it's</a:t>
            </a:r>
            <a:r>
              <a:rPr lang="fr-FR" dirty="0"/>
              <a:t> an </a:t>
            </a:r>
            <a:r>
              <a:rPr lang="fr-FR" dirty="0" err="1"/>
              <a:t>algorithm</a:t>
            </a:r>
            <a:r>
              <a:rPr lang="fr-FR" dirty="0"/>
              <a:t> - </a:t>
            </a:r>
            <a:r>
              <a:rPr lang="fr-FR" dirty="0" err="1"/>
              <a:t>lines</a:t>
            </a:r>
            <a:r>
              <a:rPr lang="fr-FR" dirty="0"/>
              <a:t> of code </a:t>
            </a:r>
            <a:r>
              <a:rPr lang="fr-FR" dirty="0" err="1"/>
              <a:t>programmed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computer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/>
              <a:t>Schwab Intelligent Portfolios has 54 exchange-</a:t>
            </a:r>
            <a:r>
              <a:rPr lang="fr-FR" dirty="0" err="1"/>
              <a:t>traded</a:t>
            </a:r>
            <a:r>
              <a:rPr lang="fr-FR" dirty="0"/>
              <a:t> </a:t>
            </a:r>
            <a:r>
              <a:rPr lang="fr-FR" dirty="0" err="1"/>
              <a:t>funds</a:t>
            </a:r>
            <a:r>
              <a:rPr lang="fr-FR" dirty="0"/>
              <a:t> </a:t>
            </a:r>
            <a:r>
              <a:rPr lang="fr-FR" dirty="0" err="1"/>
              <a:t>covering</a:t>
            </a:r>
            <a:r>
              <a:rPr lang="fr-FR" dirty="0"/>
              <a:t> 20 </a:t>
            </a:r>
            <a:r>
              <a:rPr lang="fr-FR" dirty="0" err="1"/>
              <a:t>asset</a:t>
            </a:r>
            <a:r>
              <a:rPr lang="fr-FR" dirty="0"/>
              <a:t> classes. Stocks, bonds, </a:t>
            </a:r>
            <a:r>
              <a:rPr lang="fr-FR" dirty="0" err="1"/>
              <a:t>commodities</a:t>
            </a:r>
            <a:r>
              <a:rPr lang="fr-FR" dirty="0"/>
              <a:t>, </a:t>
            </a:r>
            <a:r>
              <a:rPr lang="fr-FR" dirty="0" err="1"/>
              <a:t>emerging</a:t>
            </a:r>
            <a:r>
              <a:rPr lang="fr-FR" dirty="0"/>
              <a:t> </a:t>
            </a:r>
            <a:r>
              <a:rPr lang="fr-FR" dirty="0" err="1"/>
              <a:t>markets</a:t>
            </a:r>
            <a:r>
              <a:rPr lang="fr-FR" dirty="0"/>
              <a:t>, and </a:t>
            </a:r>
            <a:r>
              <a:rPr lang="fr-FR" dirty="0" err="1"/>
              <a:t>REITs</a:t>
            </a:r>
            <a:r>
              <a:rPr lang="fr-FR" dirty="0"/>
              <a:t> are all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program. </a:t>
            </a:r>
            <a:endParaRPr lang="fr-FR" dirty="0" smtClean="0"/>
          </a:p>
          <a:p>
            <a:pPr marL="285750" indent="-285750">
              <a:buFont typeface="Wingdings" charset="2"/>
              <a:buChar char="§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04" y="3974282"/>
            <a:ext cx="2829296" cy="25455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10" y="3974282"/>
            <a:ext cx="3674245" cy="1874202"/>
          </a:xfrm>
          <a:prstGeom prst="rect">
            <a:avLst/>
          </a:prstGeom>
        </p:spPr>
      </p:pic>
      <p:pic>
        <p:nvPicPr>
          <p:cNvPr id="8" name="Image 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87" y="1531855"/>
            <a:ext cx="3543790" cy="2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WORKFORCE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96440" y="986652"/>
            <a:ext cx="5331867" cy="30846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 smtClean="0"/>
              <a:t>New Job </a:t>
            </a:r>
            <a:r>
              <a:rPr lang="fr-FR" sz="2000" dirty="0" err="1" smtClean="0"/>
              <a:t>Opportunities</a:t>
            </a:r>
            <a:r>
              <a:rPr lang="fr-FR" sz="2000" dirty="0" smtClean="0"/>
              <a:t> : 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AI </a:t>
            </a:r>
            <a:r>
              <a:rPr lang="fr-FR" sz="2000" dirty="0" err="1" smtClean="0"/>
              <a:t>Researchers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Software </a:t>
            </a:r>
            <a:r>
              <a:rPr lang="fr-FR" sz="2000" dirty="0" err="1" smtClean="0"/>
              <a:t>analysts</a:t>
            </a:r>
            <a:r>
              <a:rPr lang="fr-FR" sz="2000" dirty="0" smtClean="0"/>
              <a:t> and </a:t>
            </a:r>
            <a:r>
              <a:rPr lang="fr-FR" sz="2000" dirty="0" err="1" smtClean="0"/>
              <a:t>developers</a:t>
            </a:r>
            <a:r>
              <a:rPr lang="fr-FR" sz="2000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Computer </a:t>
            </a:r>
            <a:r>
              <a:rPr lang="fr-FR" sz="2000" dirty="0" err="1"/>
              <a:t>scientists</a:t>
            </a:r>
            <a:r>
              <a:rPr lang="fr-FR" sz="2000" dirty="0"/>
              <a:t> and computer </a:t>
            </a:r>
            <a:r>
              <a:rPr lang="fr-FR" sz="2000" dirty="0" err="1"/>
              <a:t>engineers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Algorithm</a:t>
            </a:r>
            <a:r>
              <a:rPr lang="fr-FR" sz="2000" dirty="0" smtClean="0"/>
              <a:t> </a:t>
            </a:r>
            <a:r>
              <a:rPr lang="fr-FR" sz="2000" dirty="0" err="1"/>
              <a:t>specialists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Research</a:t>
            </a:r>
            <a:r>
              <a:rPr lang="fr-FR" sz="2000" dirty="0" smtClean="0"/>
              <a:t> </a:t>
            </a:r>
            <a:r>
              <a:rPr lang="fr-FR" sz="2000" dirty="0" err="1"/>
              <a:t>scientists</a:t>
            </a:r>
            <a:r>
              <a:rPr lang="fr-FR" sz="2000" dirty="0"/>
              <a:t> and engineering consultants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Mechanical</a:t>
            </a:r>
            <a:r>
              <a:rPr lang="fr-FR" sz="2000" dirty="0" smtClean="0"/>
              <a:t> </a:t>
            </a:r>
            <a:r>
              <a:rPr lang="fr-FR" sz="2000" dirty="0" err="1"/>
              <a:t>engineers</a:t>
            </a:r>
            <a:r>
              <a:rPr lang="fr-FR" sz="2000" dirty="0"/>
              <a:t> and maintenance </a:t>
            </a:r>
            <a:r>
              <a:rPr lang="fr-FR" sz="2000" dirty="0" err="1"/>
              <a:t>technicians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Manufacturing</a:t>
            </a:r>
            <a:r>
              <a:rPr lang="fr-FR" sz="2000" dirty="0" smtClean="0"/>
              <a:t> </a:t>
            </a:r>
            <a:r>
              <a:rPr lang="fr-FR" sz="2000" dirty="0"/>
              <a:t>and </a:t>
            </a:r>
            <a:r>
              <a:rPr lang="fr-FR" sz="2000" dirty="0" err="1"/>
              <a:t>electrical</a:t>
            </a:r>
            <a:r>
              <a:rPr lang="fr-FR" sz="2000" dirty="0"/>
              <a:t> </a:t>
            </a:r>
            <a:r>
              <a:rPr lang="fr-FR" sz="2000" dirty="0" err="1"/>
              <a:t>engineers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Surgical</a:t>
            </a:r>
            <a:r>
              <a:rPr lang="fr-FR" sz="2000" dirty="0" smtClean="0"/>
              <a:t> </a:t>
            </a:r>
            <a:r>
              <a:rPr lang="fr-FR" sz="2000" dirty="0" err="1"/>
              <a:t>technicians</a:t>
            </a:r>
            <a:r>
              <a:rPr lang="fr-FR" sz="2000" dirty="0"/>
              <a:t> </a:t>
            </a:r>
            <a:r>
              <a:rPr lang="fr-FR" sz="2000" dirty="0" err="1"/>
              <a:t>working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robotic</a:t>
            </a:r>
            <a:r>
              <a:rPr lang="fr-FR" sz="2000" dirty="0"/>
              <a:t> </a:t>
            </a:r>
            <a:r>
              <a:rPr lang="fr-FR" sz="2000" dirty="0" err="1"/>
              <a:t>tools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Medical</a:t>
            </a:r>
            <a:r>
              <a:rPr lang="fr-FR" sz="2000" dirty="0" smtClean="0"/>
              <a:t> </a:t>
            </a:r>
            <a:r>
              <a:rPr lang="fr-FR" sz="2000" dirty="0" err="1"/>
              <a:t>health</a:t>
            </a:r>
            <a:r>
              <a:rPr lang="fr-FR" sz="2000" dirty="0"/>
              <a:t> </a:t>
            </a:r>
            <a:r>
              <a:rPr lang="fr-FR" sz="2000" dirty="0" err="1"/>
              <a:t>professionals</a:t>
            </a:r>
            <a:r>
              <a:rPr lang="fr-FR" sz="2000" dirty="0"/>
              <a:t> </a:t>
            </a:r>
            <a:r>
              <a:rPr lang="fr-FR" sz="2000" dirty="0" err="1"/>
              <a:t>working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artificial</a:t>
            </a:r>
            <a:r>
              <a:rPr lang="fr-FR" sz="2000" dirty="0"/>
              <a:t> </a:t>
            </a:r>
            <a:r>
              <a:rPr lang="fr-FR" sz="2000" dirty="0" err="1"/>
              <a:t>limbs</a:t>
            </a:r>
            <a:r>
              <a:rPr lang="fr-FR" sz="2000" dirty="0"/>
              <a:t>, </a:t>
            </a:r>
            <a:r>
              <a:rPr lang="fr-FR" sz="2000" dirty="0" err="1"/>
              <a:t>prosthetics</a:t>
            </a:r>
            <a:r>
              <a:rPr lang="fr-FR" sz="2000" dirty="0"/>
              <a:t>, </a:t>
            </a:r>
            <a:r>
              <a:rPr lang="fr-FR" sz="2000" dirty="0" err="1"/>
              <a:t>hearing</a:t>
            </a:r>
            <a:r>
              <a:rPr lang="fr-FR" sz="2000" dirty="0"/>
              <a:t> </a:t>
            </a:r>
            <a:r>
              <a:rPr lang="fr-FR" sz="2000" dirty="0" err="1"/>
              <a:t>aids</a:t>
            </a:r>
            <a:r>
              <a:rPr lang="fr-FR" sz="2000" dirty="0"/>
              <a:t> and vision </a:t>
            </a:r>
            <a:r>
              <a:rPr lang="fr-FR" sz="2000" dirty="0" err="1"/>
              <a:t>restoration</a:t>
            </a:r>
            <a:r>
              <a:rPr lang="fr-FR" sz="2000" dirty="0"/>
              <a:t> </a:t>
            </a:r>
            <a:r>
              <a:rPr lang="fr-FR" sz="2000" dirty="0" err="1"/>
              <a:t>devices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Military</a:t>
            </a:r>
            <a:r>
              <a:rPr lang="fr-FR" sz="2000" dirty="0" smtClean="0"/>
              <a:t> </a:t>
            </a:r>
            <a:r>
              <a:rPr lang="fr-FR" sz="2000" dirty="0"/>
              <a:t>and aviation </a:t>
            </a:r>
            <a:r>
              <a:rPr lang="fr-FR" sz="2000" dirty="0" err="1"/>
              <a:t>electricians</a:t>
            </a:r>
            <a:r>
              <a:rPr lang="fr-FR" sz="2000" dirty="0"/>
              <a:t> </a:t>
            </a:r>
            <a:r>
              <a:rPr lang="fr-FR" sz="2000" dirty="0" err="1"/>
              <a:t>working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flight </a:t>
            </a:r>
            <a:r>
              <a:rPr lang="fr-FR" sz="2000" dirty="0" err="1"/>
              <a:t>simulators</a:t>
            </a:r>
            <a:r>
              <a:rPr lang="fr-FR" sz="2000" dirty="0"/>
              <a:t>, drones and </a:t>
            </a:r>
            <a:r>
              <a:rPr lang="fr-FR" sz="2000" dirty="0" err="1" smtClean="0"/>
              <a:t>armaments</a:t>
            </a:r>
            <a:r>
              <a:rPr lang="fr-FR" sz="2000" dirty="0" smtClean="0"/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0575" y="1103149"/>
            <a:ext cx="42352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New </a:t>
            </a:r>
            <a:r>
              <a:rPr lang="fr-FR" sz="2000" dirty="0" err="1" smtClean="0"/>
              <a:t>skills</a:t>
            </a:r>
            <a:r>
              <a:rPr lang="fr-FR" sz="2000" dirty="0" smtClean="0"/>
              <a:t> </a:t>
            </a:r>
            <a:r>
              <a:rPr lang="fr-FR" sz="2000" dirty="0" err="1" smtClean="0"/>
              <a:t>needed</a:t>
            </a:r>
            <a:r>
              <a:rPr lang="fr-FR" sz="2000" dirty="0" smtClean="0"/>
              <a:t> : </a:t>
            </a:r>
            <a:endParaRPr lang="fr-FR" sz="2000" dirty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Various</a:t>
            </a:r>
            <a:r>
              <a:rPr lang="fr-FR" sz="2000" dirty="0" smtClean="0"/>
              <a:t> </a:t>
            </a:r>
            <a:r>
              <a:rPr lang="fr-FR" sz="2000" dirty="0" err="1"/>
              <a:t>level</a:t>
            </a:r>
            <a:r>
              <a:rPr lang="fr-FR" sz="2000" dirty="0"/>
              <a:t> of math, 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probability</a:t>
            </a:r>
            <a:r>
              <a:rPr lang="fr-FR" sz="2000" dirty="0"/>
              <a:t>, </a:t>
            </a:r>
            <a:r>
              <a:rPr lang="fr-FR" sz="2000" dirty="0" err="1"/>
              <a:t>statistics</a:t>
            </a:r>
            <a:r>
              <a:rPr lang="fr-FR" sz="2000" dirty="0"/>
              <a:t>, </a:t>
            </a:r>
            <a:r>
              <a:rPr lang="fr-FR" sz="2000" dirty="0" err="1"/>
              <a:t>algebra</a:t>
            </a:r>
            <a:r>
              <a:rPr lang="fr-FR" sz="2000" dirty="0"/>
              <a:t>, </a:t>
            </a:r>
            <a:r>
              <a:rPr lang="fr-FR" sz="2000" dirty="0" err="1"/>
              <a:t>calculus</a:t>
            </a:r>
            <a:r>
              <a:rPr lang="fr-FR" sz="2000" dirty="0"/>
              <a:t>, </a:t>
            </a:r>
            <a:r>
              <a:rPr lang="fr-FR" sz="2000" dirty="0" err="1"/>
              <a:t>logic</a:t>
            </a:r>
            <a:r>
              <a:rPr lang="fr-FR" sz="2000" dirty="0"/>
              <a:t> and </a:t>
            </a:r>
            <a:r>
              <a:rPr lang="fr-FR" sz="2000" dirty="0" err="1"/>
              <a:t>algorithms</a:t>
            </a:r>
            <a:r>
              <a:rPr lang="fr-FR" sz="20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Physics</a:t>
            </a:r>
            <a:r>
              <a:rPr lang="fr-FR" sz="2000" dirty="0"/>
              <a:t>, engineering and </a:t>
            </a:r>
            <a:r>
              <a:rPr lang="fr-FR" sz="2000" dirty="0" err="1"/>
              <a:t>robotics</a:t>
            </a:r>
            <a:r>
              <a:rPr lang="fr-FR" sz="20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000" dirty="0"/>
              <a:t>Computer science, </a:t>
            </a:r>
            <a:r>
              <a:rPr lang="fr-FR" sz="2000" dirty="0" err="1"/>
              <a:t>programming</a:t>
            </a:r>
            <a:r>
              <a:rPr lang="fr-FR" sz="2000" dirty="0"/>
              <a:t> </a:t>
            </a:r>
            <a:r>
              <a:rPr lang="fr-FR" sz="2000" dirty="0" err="1"/>
              <a:t>languages</a:t>
            </a:r>
            <a:r>
              <a:rPr lang="fr-FR" sz="2000" dirty="0"/>
              <a:t> and </a:t>
            </a:r>
            <a:r>
              <a:rPr lang="fr-FR" sz="2000" dirty="0" err="1"/>
              <a:t>coding</a:t>
            </a:r>
            <a:r>
              <a:rPr lang="fr-FR" sz="20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000" dirty="0"/>
              <a:t>Cognitive science </a:t>
            </a:r>
            <a:r>
              <a:rPr lang="fr-FR" sz="2000" dirty="0" err="1"/>
              <a:t>theory</a:t>
            </a:r>
            <a:r>
              <a:rPr lang="fr-FR" sz="20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000" dirty="0" err="1"/>
              <a:t>E</a:t>
            </a:r>
            <a:r>
              <a:rPr lang="fr-FR" sz="2000" dirty="0" err="1" smtClean="0"/>
              <a:t>xperience</a:t>
            </a:r>
            <a:r>
              <a:rPr lang="fr-FR" sz="2000" dirty="0" smtClean="0"/>
              <a:t> </a:t>
            </a:r>
            <a:r>
              <a:rPr lang="fr-FR" sz="2000" dirty="0"/>
              <a:t>in </a:t>
            </a:r>
            <a:r>
              <a:rPr lang="fr-FR" sz="2000" dirty="0" err="1"/>
              <a:t>deep</a:t>
            </a:r>
            <a:r>
              <a:rPr lang="fr-FR" sz="2000" dirty="0"/>
              <a:t> neural networks and software </a:t>
            </a:r>
            <a:r>
              <a:rPr lang="fr-FR" sz="2000" dirty="0" err="1"/>
              <a:t>like</a:t>
            </a:r>
            <a:r>
              <a:rPr lang="fr-FR" sz="2000" dirty="0"/>
              <a:t> </a:t>
            </a:r>
            <a:r>
              <a:rPr lang="fr-FR" sz="2000" dirty="0" smtClean="0"/>
              <a:t>Google open source </a:t>
            </a:r>
            <a:r>
              <a:rPr lang="fr-FR" sz="2000" dirty="0" err="1" smtClean="0"/>
              <a:t>TensorFlow</a:t>
            </a:r>
            <a:r>
              <a:rPr lang="fr-FR" sz="2000" dirty="0" smtClean="0"/>
              <a:t> Engine.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69" y="282221"/>
            <a:ext cx="3514456" cy="1703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48" y="1745423"/>
            <a:ext cx="2277377" cy="19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JOBS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13" y="2250154"/>
            <a:ext cx="9613900" cy="4436396"/>
          </a:xfrm>
        </p:spPr>
      </p:pic>
      <p:sp>
        <p:nvSpPr>
          <p:cNvPr id="5" name="ZoneTexte 4"/>
          <p:cNvSpPr txBox="1"/>
          <p:nvPr/>
        </p:nvSpPr>
        <p:spPr>
          <a:xfrm>
            <a:off x="222250" y="1184345"/>
            <a:ext cx="874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800" dirty="0" smtClean="0"/>
              <a:t>Natural </a:t>
            </a:r>
            <a:r>
              <a:rPr lang="fr-FR" sz="2800" dirty="0" err="1" smtClean="0"/>
              <a:t>language</a:t>
            </a:r>
            <a:r>
              <a:rPr lang="fr-FR" sz="2800" dirty="0" smtClean="0"/>
              <a:t> </a:t>
            </a:r>
            <a:r>
              <a:rPr lang="fr-FR" sz="2800" dirty="0" err="1" smtClean="0"/>
              <a:t>generation</a:t>
            </a:r>
            <a:r>
              <a:rPr lang="fr-FR" sz="2800" dirty="0" smtClean="0"/>
              <a:t>  </a:t>
            </a:r>
            <a:r>
              <a:rPr lang="fr-FR" sz="2800" dirty="0" err="1" smtClean="0"/>
              <a:t>will</a:t>
            </a:r>
            <a:r>
              <a:rPr lang="fr-FR" sz="2800" dirty="0" smtClean="0"/>
              <a:t> replace Data </a:t>
            </a:r>
            <a:r>
              <a:rPr lang="fr-FR" sz="2800" dirty="0" err="1" smtClean="0"/>
              <a:t>Analyst</a:t>
            </a:r>
            <a:r>
              <a:rPr lang="fr-FR" sz="2800" dirty="0" smtClean="0"/>
              <a:t> ?  </a:t>
            </a:r>
            <a:endParaRPr lang="fr-FR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888428"/>
            <a:ext cx="11747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MANAGEMENT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5274" y="1325563"/>
            <a:ext cx="11391901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fr-FR" dirty="0"/>
              <a:t>AI </a:t>
            </a:r>
            <a:r>
              <a:rPr lang="fr-FR" dirty="0" err="1"/>
              <a:t>will</a:t>
            </a:r>
            <a:r>
              <a:rPr lang="fr-FR" dirty="0"/>
              <a:t> shift focus </a:t>
            </a:r>
            <a:r>
              <a:rPr lang="fr-FR" dirty="0" err="1"/>
              <a:t>from</a:t>
            </a:r>
            <a:r>
              <a:rPr lang="fr-FR" dirty="0"/>
              <a:t> coordination and control to </a:t>
            </a:r>
            <a:r>
              <a:rPr lang="fr-FR" dirty="0" err="1"/>
              <a:t>judgment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strategy</a:t>
            </a:r>
            <a:r>
              <a:rPr lang="fr-FR" dirty="0"/>
              <a:t> and innovation, collaboration, people and </a:t>
            </a:r>
            <a:r>
              <a:rPr lang="fr-FR" dirty="0" err="1"/>
              <a:t>community</a:t>
            </a:r>
            <a:r>
              <a:rPr lang="fr-FR" dirty="0" smtClean="0"/>
              <a:t>.</a:t>
            </a:r>
          </a:p>
          <a:p>
            <a:pPr marL="45720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 err="1"/>
              <a:t>Accenture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 2016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83714" y="1310054"/>
            <a:ext cx="49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651126"/>
            <a:ext cx="4746642" cy="35698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58" y="2830147"/>
            <a:ext cx="5945417" cy="33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6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MANAGEMENT : GLURU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87" y="1310037"/>
            <a:ext cx="6078415" cy="2682177"/>
          </a:xfrm>
        </p:spPr>
      </p:pic>
      <p:pic>
        <p:nvPicPr>
          <p:cNvPr id="6" name="Imag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" y="1325563"/>
            <a:ext cx="5815640" cy="26821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5" y="4015939"/>
            <a:ext cx="7104186" cy="26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432890" cy="1325563"/>
          </a:xfrm>
        </p:spPr>
        <p:txBody>
          <a:bodyPr/>
          <a:lstStyle/>
          <a:p>
            <a:r>
              <a:rPr lang="fr-FR" dirty="0" smtClean="0"/>
              <a:t>IMPACT </a:t>
            </a:r>
            <a:r>
              <a:rPr lang="fr-FR" dirty="0"/>
              <a:t>ON </a:t>
            </a:r>
            <a:r>
              <a:rPr lang="fr-FR" dirty="0" smtClean="0"/>
              <a:t>COMPETITIVENESS 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04017" y="1214667"/>
            <a:ext cx="6594989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000" smtClean="0"/>
              <a:t>Over </a:t>
            </a:r>
            <a:r>
              <a:rPr lang="fr-FR" sz="2000" dirty="0"/>
              <a:t>in Europe, London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considered</a:t>
            </a:r>
            <a:r>
              <a:rPr lang="fr-FR" sz="2000" dirty="0"/>
              <a:t> the </a:t>
            </a:r>
            <a:r>
              <a:rPr lang="fr-FR" sz="2000" dirty="0" err="1"/>
              <a:t>continent’s</a:t>
            </a:r>
            <a:r>
              <a:rPr lang="fr-FR" sz="2000" dirty="0"/>
              <a:t> </a:t>
            </a:r>
            <a:r>
              <a:rPr lang="fr-FR" sz="2000" dirty="0" err="1"/>
              <a:t>leading</a:t>
            </a:r>
            <a:r>
              <a:rPr lang="fr-FR" sz="2000" dirty="0"/>
              <a:t> AI hub</a:t>
            </a:r>
            <a:r>
              <a:rPr lang="fr-FR" sz="2000" dirty="0" smtClean="0"/>
              <a:t>.</a:t>
            </a:r>
            <a:r>
              <a:rPr lang="fr-FR" sz="2000" dirty="0"/>
              <a:t> </a:t>
            </a:r>
            <a:endParaRPr lang="fr-FR" sz="2000" dirty="0" smtClean="0"/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Between</a:t>
            </a:r>
            <a:r>
              <a:rPr lang="fr-FR" sz="2000" dirty="0" smtClean="0"/>
              <a:t> </a:t>
            </a:r>
            <a:r>
              <a:rPr lang="fr-FR" sz="2000" dirty="0" err="1"/>
              <a:t>January</a:t>
            </a:r>
            <a:r>
              <a:rPr lang="fr-FR" sz="2000" dirty="0"/>
              <a:t> 2014 and </a:t>
            </a:r>
            <a:r>
              <a:rPr lang="fr-FR" sz="2000" dirty="0" err="1"/>
              <a:t>mid-October</a:t>
            </a:r>
            <a:r>
              <a:rPr lang="fr-FR" sz="2000" dirty="0"/>
              <a:t> </a:t>
            </a:r>
            <a:r>
              <a:rPr lang="fr-FR" sz="2000" dirty="0" smtClean="0"/>
              <a:t>2016 : 111 </a:t>
            </a:r>
            <a:r>
              <a:rPr lang="fr-FR" sz="2000" dirty="0"/>
              <a:t>AI-</a:t>
            </a:r>
            <a:r>
              <a:rPr lang="fr-FR" sz="2000" dirty="0" err="1"/>
              <a:t>related</a:t>
            </a:r>
            <a:r>
              <a:rPr lang="fr-FR" sz="2000" dirty="0"/>
              <a:t> </a:t>
            </a:r>
            <a:r>
              <a:rPr lang="fr-FR" sz="2000" dirty="0" err="1"/>
              <a:t>companies</a:t>
            </a:r>
            <a:r>
              <a:rPr lang="fr-FR" sz="2000" dirty="0"/>
              <a:t> in the U.K. </a:t>
            </a:r>
            <a:r>
              <a:rPr lang="fr-FR" sz="2000" dirty="0" err="1"/>
              <a:t>raised</a:t>
            </a:r>
            <a:r>
              <a:rPr lang="fr-FR" sz="2000" dirty="0"/>
              <a:t> $342 million in venture </a:t>
            </a:r>
            <a:r>
              <a:rPr lang="fr-FR" sz="2000" dirty="0" smtClean="0"/>
              <a:t>capital. </a:t>
            </a:r>
          </a:p>
          <a:p>
            <a:pPr>
              <a:buFont typeface="Wingdings" charset="2"/>
              <a:buChar char="§"/>
            </a:pPr>
            <a:r>
              <a:rPr lang="fr-FR" sz="2000" dirty="0" smtClean="0"/>
              <a:t>Google </a:t>
            </a:r>
            <a:r>
              <a:rPr lang="fr-FR" sz="2000" dirty="0" err="1" smtClean="0"/>
              <a:t>acquired</a:t>
            </a:r>
            <a:r>
              <a:rPr lang="fr-FR" sz="2000" dirty="0" smtClean="0"/>
              <a:t> London </a:t>
            </a:r>
            <a:r>
              <a:rPr lang="fr-FR" sz="2000" dirty="0" err="1" smtClean="0"/>
              <a:t>based</a:t>
            </a:r>
            <a:r>
              <a:rPr lang="fr-FR" sz="2000" dirty="0" smtClean="0"/>
              <a:t> </a:t>
            </a:r>
            <a:r>
              <a:rPr lang="fr-FR" sz="2000" dirty="0" err="1" smtClean="0"/>
              <a:t>DeepMind</a:t>
            </a:r>
            <a:r>
              <a:rPr lang="fr-FR" sz="2000" dirty="0" smtClean="0"/>
              <a:t> in </a:t>
            </a:r>
            <a:r>
              <a:rPr lang="fr-FR" sz="2000" dirty="0" err="1" smtClean="0"/>
              <a:t>January</a:t>
            </a:r>
            <a:r>
              <a:rPr lang="fr-FR" sz="2000" dirty="0" smtClean="0"/>
              <a:t> 2014.</a:t>
            </a:r>
          </a:p>
          <a:p>
            <a:pPr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000" dirty="0" err="1" smtClean="0"/>
              <a:t>June</a:t>
            </a:r>
            <a:r>
              <a:rPr lang="fr-FR" sz="2000" dirty="0" smtClean="0"/>
              <a:t> 2015, Facebook</a:t>
            </a:r>
            <a:r>
              <a:rPr lang="fr-FR" sz="2000" dirty="0"/>
              <a:t> </a:t>
            </a:r>
            <a:r>
              <a:rPr lang="fr-FR" sz="2000" dirty="0" err="1"/>
              <a:t>announced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opening</a:t>
            </a:r>
            <a:r>
              <a:rPr lang="fr-FR" sz="2000" dirty="0"/>
              <a:t> </a:t>
            </a:r>
            <a:r>
              <a:rPr lang="fr-FR" sz="2000" dirty="0" err="1"/>
              <a:t>its</a:t>
            </a:r>
            <a:r>
              <a:rPr lang="fr-FR" sz="2000" dirty="0"/>
              <a:t> global </a:t>
            </a:r>
            <a:r>
              <a:rPr lang="fr-FR" sz="2000" dirty="0" smtClean="0"/>
              <a:t>AI </a:t>
            </a:r>
            <a:r>
              <a:rPr lang="fr-FR" sz="2000" dirty="0" err="1" smtClean="0"/>
              <a:t>reasearch</a:t>
            </a:r>
            <a:r>
              <a:rPr lang="fr-FR" sz="2000" dirty="0" smtClean="0"/>
              <a:t> center in Paris. </a:t>
            </a:r>
          </a:p>
          <a:p>
            <a:pPr>
              <a:buFont typeface="Wingdings" charset="2"/>
              <a:buChar char="§"/>
            </a:pPr>
            <a:r>
              <a:rPr lang="fr-FR" sz="2000" dirty="0" err="1" smtClean="0"/>
              <a:t>June</a:t>
            </a:r>
            <a:r>
              <a:rPr lang="fr-FR" sz="2000" dirty="0" smtClean="0"/>
              <a:t> 2015, Facebook </a:t>
            </a:r>
            <a:r>
              <a:rPr lang="fr-FR" sz="2000" dirty="0" err="1" smtClean="0"/>
              <a:t>acquired</a:t>
            </a:r>
            <a:r>
              <a:rPr lang="fr-FR" sz="2000" dirty="0" smtClean="0"/>
              <a:t> </a:t>
            </a:r>
            <a:r>
              <a:rPr lang="fr-FR" sz="2000" dirty="0" err="1" smtClean="0"/>
              <a:t>Wit.ai</a:t>
            </a:r>
            <a:r>
              <a:rPr lang="fr-FR" sz="2000" dirty="0" smtClean="0"/>
              <a:t> a start-up </a:t>
            </a:r>
            <a:r>
              <a:rPr lang="fr-FR" sz="2000" dirty="0" err="1" smtClean="0"/>
              <a:t>created</a:t>
            </a:r>
            <a:r>
              <a:rPr lang="fr-FR" sz="2000" dirty="0" smtClean="0"/>
              <a:t> by French </a:t>
            </a:r>
            <a:r>
              <a:rPr lang="fr-FR" sz="2000" dirty="0" err="1" smtClean="0"/>
              <a:t>gratuates</a:t>
            </a:r>
            <a:r>
              <a:rPr lang="fr-FR" sz="2000" dirty="0" smtClean="0"/>
              <a:t> of Paris Ecole Polytechnique.</a:t>
            </a:r>
          </a:p>
          <a:p>
            <a:pPr>
              <a:buFont typeface="Wingdings" charset="2"/>
              <a:buChar char="§"/>
            </a:pPr>
            <a:r>
              <a:rPr lang="fr-FR" sz="2000" dirty="0" err="1"/>
              <a:t>Japan’s</a:t>
            </a:r>
            <a:r>
              <a:rPr lang="fr-FR" sz="2000" dirty="0"/>
              <a:t> </a:t>
            </a:r>
            <a:r>
              <a:rPr lang="fr-FR" sz="2000" dirty="0" err="1"/>
              <a:t>ecommerce</a:t>
            </a:r>
            <a:r>
              <a:rPr lang="fr-FR" sz="2000" dirty="0"/>
              <a:t> leader </a:t>
            </a:r>
            <a:r>
              <a:rPr lang="fr-FR" sz="2000" dirty="0" err="1" smtClean="0"/>
              <a:t>Rakuten</a:t>
            </a:r>
            <a:r>
              <a:rPr lang="fr-FR" sz="2000" dirty="0"/>
              <a:t> </a:t>
            </a:r>
            <a:r>
              <a:rPr lang="fr-FR" sz="2000" dirty="0" smtClean="0"/>
              <a:t>has </a:t>
            </a:r>
            <a:r>
              <a:rPr lang="fr-FR" sz="2000" dirty="0" err="1" smtClean="0"/>
              <a:t>opened</a:t>
            </a:r>
            <a:r>
              <a:rPr lang="fr-FR" sz="2000" dirty="0" smtClean="0"/>
              <a:t> an AI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center in France. </a:t>
            </a:r>
          </a:p>
          <a:p>
            <a:pPr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000" dirty="0" err="1" smtClean="0"/>
              <a:t>June</a:t>
            </a:r>
            <a:r>
              <a:rPr lang="fr-FR" sz="2000" dirty="0" smtClean="0"/>
              <a:t> 2016, GE </a:t>
            </a:r>
            <a:r>
              <a:rPr lang="fr-FR" sz="2000" dirty="0" err="1" smtClean="0"/>
              <a:t>opened</a:t>
            </a:r>
            <a:r>
              <a:rPr lang="fr-FR" sz="2000" dirty="0" smtClean="0"/>
              <a:t> </a:t>
            </a:r>
            <a:r>
              <a:rPr lang="fr-FR" sz="2000" dirty="0" err="1" smtClean="0"/>
              <a:t>its</a:t>
            </a:r>
            <a:r>
              <a:rPr lang="fr-FR" sz="2000" dirty="0" smtClean="0"/>
              <a:t> Digital </a:t>
            </a:r>
            <a:r>
              <a:rPr lang="fr-FR" sz="2000" dirty="0" err="1" smtClean="0"/>
              <a:t>Foundery</a:t>
            </a:r>
            <a:r>
              <a:rPr lang="fr-FR" sz="2000" dirty="0" smtClean="0"/>
              <a:t> in Paris to </a:t>
            </a:r>
            <a:r>
              <a:rPr lang="fr-FR" sz="2000" dirty="0" err="1" smtClean="0"/>
              <a:t>develop</a:t>
            </a:r>
            <a:r>
              <a:rPr lang="fr-FR" sz="2000" dirty="0" smtClean="0"/>
              <a:t> </a:t>
            </a:r>
            <a:r>
              <a:rPr lang="fr-FR" sz="2000" dirty="0" err="1" smtClean="0"/>
              <a:t>Predix</a:t>
            </a:r>
            <a:r>
              <a:rPr lang="fr-FR" sz="2000" dirty="0" smtClean="0"/>
              <a:t>. 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23" y="1325563"/>
            <a:ext cx="4990916" cy="4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REGULATION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522" y="1091382"/>
            <a:ext cx="5814072" cy="544215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E</a:t>
            </a:r>
            <a:r>
              <a:rPr lang="fr-FR" dirty="0" err="1" smtClean="0"/>
              <a:t>stablish</a:t>
            </a:r>
            <a:r>
              <a:rPr lang="fr-FR" dirty="0" smtClean="0"/>
              <a:t> flexible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safety</a:t>
            </a:r>
            <a:r>
              <a:rPr lang="fr-FR" dirty="0"/>
              <a:t>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encouraging</a:t>
            </a:r>
            <a:r>
              <a:rPr lang="fr-FR" dirty="0"/>
              <a:t> innovation.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USA. August 2016. </a:t>
            </a:r>
            <a:r>
              <a:rPr lang="fr-FR" dirty="0"/>
              <a:t>For the first time, 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authorizes</a:t>
            </a:r>
            <a:r>
              <a:rPr lang="fr-FR" dirty="0"/>
              <a:t> </a:t>
            </a:r>
            <a:r>
              <a:rPr lang="fr-FR" dirty="0" err="1"/>
              <a:t>widespread</a:t>
            </a:r>
            <a:r>
              <a:rPr lang="fr-FR" dirty="0"/>
              <a:t> non-</a:t>
            </a:r>
            <a:r>
              <a:rPr lang="fr-FR" dirty="0" err="1"/>
              <a:t>recreational</a:t>
            </a:r>
            <a:r>
              <a:rPr lang="fr-FR" dirty="0"/>
              <a:t> </a:t>
            </a:r>
            <a:r>
              <a:rPr lang="fr-FR" dirty="0" err="1"/>
              <a:t>flights</a:t>
            </a:r>
            <a:r>
              <a:rPr lang="fr-FR" dirty="0"/>
              <a:t> of UAS </a:t>
            </a:r>
            <a:r>
              <a:rPr lang="fr-FR" dirty="0" err="1"/>
              <a:t>under</a:t>
            </a:r>
            <a:r>
              <a:rPr lang="fr-FR" dirty="0"/>
              <a:t> 55 pounds.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limits</a:t>
            </a:r>
            <a:r>
              <a:rPr lang="fr-FR" dirty="0"/>
              <a:t> </a:t>
            </a:r>
            <a:r>
              <a:rPr lang="fr-FR" dirty="0" err="1"/>
              <a:t>flights</a:t>
            </a:r>
            <a:r>
              <a:rPr lang="fr-FR" dirty="0"/>
              <a:t> to </a:t>
            </a:r>
            <a:r>
              <a:rPr lang="fr-FR" dirty="0" err="1"/>
              <a:t>daytime</a:t>
            </a:r>
            <a:r>
              <a:rPr lang="fr-FR" dirty="0"/>
              <a:t>, at an altitude of 400 </a:t>
            </a:r>
            <a:r>
              <a:rPr lang="fr-FR" dirty="0" err="1"/>
              <a:t>feet</a:t>
            </a:r>
            <a:r>
              <a:rPr lang="fr-FR" dirty="0"/>
              <a:t> or </a:t>
            </a:r>
            <a:r>
              <a:rPr lang="fr-FR" dirty="0" err="1"/>
              <a:t>less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vehicle</a:t>
            </a:r>
            <a:r>
              <a:rPr lang="fr-FR" dirty="0"/>
              <a:t> </a:t>
            </a:r>
            <a:r>
              <a:rPr lang="fr-FR" dirty="0" err="1"/>
              <a:t>controlled</a:t>
            </a:r>
            <a:r>
              <a:rPr lang="fr-FR" dirty="0"/>
              <a:t> by a </a:t>
            </a:r>
            <a:r>
              <a:rPr lang="fr-FR" dirty="0" err="1"/>
              <a:t>licensed</a:t>
            </a:r>
            <a:r>
              <a:rPr lang="fr-FR" dirty="0"/>
              <a:t> </a:t>
            </a:r>
            <a:r>
              <a:rPr lang="fr-FR" dirty="0" err="1"/>
              <a:t>operator</a:t>
            </a:r>
            <a:r>
              <a:rPr lang="fr-FR" dirty="0"/>
              <a:t> and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operator’s</a:t>
            </a:r>
            <a:r>
              <a:rPr lang="fr-FR" dirty="0"/>
              <a:t> direct line of </a:t>
            </a:r>
            <a:r>
              <a:rPr lang="fr-FR" dirty="0" err="1"/>
              <a:t>sight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Flights</a:t>
            </a:r>
            <a:r>
              <a:rPr lang="fr-FR" dirty="0" smtClean="0"/>
              <a:t> </a:t>
            </a:r>
            <a:r>
              <a:rPr lang="fr-FR" dirty="0"/>
              <a:t>over people are not </a:t>
            </a:r>
            <a:r>
              <a:rPr lang="fr-FR" dirty="0" err="1"/>
              <a:t>allowed</a:t>
            </a:r>
            <a:r>
              <a:rPr lang="fr-FR" sz="37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Ideally</a:t>
            </a:r>
            <a:r>
              <a:rPr lang="fr-FR" dirty="0"/>
              <a:t>,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AI, computer science, or data science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exposed</a:t>
            </a:r>
            <a:r>
              <a:rPr lang="fr-FR" dirty="0"/>
              <a:t> to curriculum and discussion on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ethics</a:t>
            </a:r>
            <a:r>
              <a:rPr lang="fr-FR" dirty="0"/>
              <a:t> and </a:t>
            </a:r>
            <a:r>
              <a:rPr lang="fr-FR" dirty="0" err="1"/>
              <a:t>security</a:t>
            </a:r>
            <a:r>
              <a:rPr lang="fr-FR" dirty="0"/>
              <a:t> topics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>
              <a:effectLst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30" y="3092281"/>
            <a:ext cx="5582105" cy="30831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29" y="1405422"/>
            <a:ext cx="5582105" cy="16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3252"/>
            <a:ext cx="10515600" cy="1325563"/>
          </a:xfrm>
        </p:spPr>
        <p:txBody>
          <a:bodyPr/>
          <a:lstStyle/>
          <a:p>
            <a:r>
              <a:rPr lang="fr-FR" dirty="0" smtClean="0"/>
              <a:t>AI AS AN OLD DREAM : ALAN TURING (1950)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7901" y="1852579"/>
            <a:ext cx="5721626" cy="435133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fr-FR" dirty="0" smtClean="0"/>
              <a:t>« Alan </a:t>
            </a:r>
            <a:r>
              <a:rPr lang="fr-FR" dirty="0" err="1"/>
              <a:t>Turing’s</a:t>
            </a:r>
            <a:r>
              <a:rPr lang="fr-FR" dirty="0"/>
              <a:t> </a:t>
            </a:r>
            <a:r>
              <a:rPr lang="fr-FR" dirty="0" err="1"/>
              <a:t>famous</a:t>
            </a:r>
            <a:r>
              <a:rPr lang="fr-FR" dirty="0"/>
              <a:t> 1950 </a:t>
            </a:r>
            <a:r>
              <a:rPr lang="fr-FR" dirty="0" err="1"/>
              <a:t>paper</a:t>
            </a:r>
            <a:r>
              <a:rPr lang="fr-FR" dirty="0"/>
              <a:t>, “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Machinery</a:t>
            </a:r>
            <a:r>
              <a:rPr lang="fr-FR" dirty="0"/>
              <a:t> and Intelligence.” </a:t>
            </a:r>
            <a:r>
              <a:rPr lang="fr-FR" dirty="0" err="1"/>
              <a:t>Turing’s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posed</a:t>
            </a:r>
            <a:r>
              <a:rPr lang="fr-FR" dirty="0"/>
              <a:t> the question: “Can machines </a:t>
            </a:r>
            <a:r>
              <a:rPr lang="fr-FR" dirty="0" err="1"/>
              <a:t>think</a:t>
            </a:r>
            <a:r>
              <a:rPr lang="fr-FR" dirty="0"/>
              <a:t>?” 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proposed</a:t>
            </a:r>
            <a:r>
              <a:rPr lang="fr-FR" dirty="0"/>
              <a:t> a test for </a:t>
            </a:r>
            <a:r>
              <a:rPr lang="fr-FR" dirty="0" err="1"/>
              <a:t>answering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smtClean="0"/>
              <a:t>question and </a:t>
            </a:r>
            <a:r>
              <a:rPr lang="fr-FR" dirty="0" err="1"/>
              <a:t>raised</a:t>
            </a:r>
            <a:r>
              <a:rPr lang="fr-FR" dirty="0"/>
              <a:t> the </a:t>
            </a:r>
            <a:r>
              <a:rPr lang="fr-FR" dirty="0" err="1"/>
              <a:t>possibility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machine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programmed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as a </a:t>
            </a:r>
            <a:r>
              <a:rPr lang="fr-FR" dirty="0" err="1"/>
              <a:t>young</a:t>
            </a:r>
            <a:r>
              <a:rPr lang="fr-FR" dirty="0"/>
              <a:t> </a:t>
            </a:r>
            <a:r>
              <a:rPr lang="fr-FR" dirty="0" err="1"/>
              <a:t>child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 smtClean="0"/>
              <a:t>. »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12" y="1666599"/>
            <a:ext cx="4333919" cy="41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WORLD ECONOMIC LEADERSHIP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8" y="1157368"/>
            <a:ext cx="6034548" cy="1085058"/>
          </a:xfrm>
        </p:spPr>
      </p:pic>
      <p:sp>
        <p:nvSpPr>
          <p:cNvPr id="5" name="ZoneTexte 4"/>
          <p:cNvSpPr txBox="1"/>
          <p:nvPr/>
        </p:nvSpPr>
        <p:spPr>
          <a:xfrm>
            <a:off x="425245" y="3980021"/>
            <a:ext cx="110342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S</a:t>
            </a:r>
            <a:r>
              <a:rPr lang="fr-FR" sz="2400" dirty="0" err="1" smtClean="0"/>
              <a:t>ince</a:t>
            </a:r>
            <a:r>
              <a:rPr lang="fr-FR" sz="2400" dirty="0" smtClean="0"/>
              <a:t> </a:t>
            </a:r>
            <a:r>
              <a:rPr lang="fr-FR" sz="2400" dirty="0"/>
              <a:t>mid-2013 China has been </a:t>
            </a:r>
            <a:r>
              <a:rPr lang="fr-FR" sz="2400" dirty="0" err="1"/>
              <a:t>contributing</a:t>
            </a:r>
            <a:r>
              <a:rPr lang="fr-FR" sz="2400" dirty="0"/>
              <a:t> more journal articles to the </a:t>
            </a:r>
            <a:r>
              <a:rPr lang="fr-FR" sz="2400" dirty="0" err="1"/>
              <a:t>field</a:t>
            </a:r>
            <a:r>
              <a:rPr lang="fr-FR" sz="2400" dirty="0"/>
              <a:t> of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learning</a:t>
            </a:r>
            <a:r>
              <a:rPr lang="fr-FR" sz="2400" dirty="0"/>
              <a:t> </a:t>
            </a:r>
            <a:r>
              <a:rPr lang="fr-FR" sz="2400" dirty="0" err="1"/>
              <a:t>research</a:t>
            </a:r>
            <a:r>
              <a:rPr lang="fr-FR" sz="2400" dirty="0"/>
              <a:t> and has more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cited</a:t>
            </a:r>
            <a:r>
              <a:rPr lang="fr-FR" sz="2400" dirty="0"/>
              <a:t> by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researchers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the US.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In 2015, </a:t>
            </a:r>
            <a:r>
              <a:rPr lang="fr-FR" sz="2400" dirty="0" err="1" smtClean="0"/>
              <a:t>Chinese</a:t>
            </a:r>
            <a:r>
              <a:rPr lang="fr-FR" sz="2400" dirty="0" smtClean="0"/>
              <a:t> </a:t>
            </a:r>
            <a:r>
              <a:rPr lang="fr-FR" sz="2400" dirty="0" err="1"/>
              <a:t>researchers</a:t>
            </a:r>
            <a:r>
              <a:rPr lang="fr-FR" sz="2400" dirty="0"/>
              <a:t> </a:t>
            </a:r>
            <a:r>
              <a:rPr lang="fr-FR" sz="2400" dirty="0" err="1"/>
              <a:t>published</a:t>
            </a:r>
            <a:r>
              <a:rPr lang="fr-FR" sz="2400" dirty="0"/>
              <a:t> </a:t>
            </a:r>
            <a:r>
              <a:rPr lang="fr-FR" sz="2400" dirty="0" err="1"/>
              <a:t>around</a:t>
            </a:r>
            <a:r>
              <a:rPr lang="fr-FR" sz="2400" dirty="0"/>
              <a:t> 350 articles, </a:t>
            </a:r>
            <a:r>
              <a:rPr lang="fr-FR" sz="2400" dirty="0" err="1"/>
              <a:t>compared</a:t>
            </a:r>
            <a:r>
              <a:rPr lang="fr-FR" sz="2400" dirty="0"/>
              <a:t> to </a:t>
            </a:r>
            <a:r>
              <a:rPr lang="fr-FR" sz="2400" dirty="0" err="1"/>
              <a:t>around</a:t>
            </a:r>
            <a:r>
              <a:rPr lang="fr-FR" sz="2400" dirty="0"/>
              <a:t> 260 in the US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When</a:t>
            </a:r>
            <a:r>
              <a:rPr lang="fr-FR" sz="2400" dirty="0"/>
              <a:t> AI stands to </a:t>
            </a:r>
            <a:r>
              <a:rPr lang="fr-FR" sz="2400" dirty="0" err="1"/>
              <a:t>transform</a:t>
            </a:r>
            <a:r>
              <a:rPr lang="fr-FR" sz="2400" dirty="0"/>
              <a:t> </a:t>
            </a:r>
            <a:r>
              <a:rPr lang="fr-FR" sz="2400" dirty="0" err="1"/>
              <a:t>virtually</a:t>
            </a:r>
            <a:r>
              <a:rPr lang="fr-FR" sz="2400" dirty="0"/>
              <a:t> </a:t>
            </a:r>
            <a:r>
              <a:rPr lang="fr-FR" sz="2400" dirty="0" err="1"/>
              <a:t>everything</a:t>
            </a:r>
            <a:r>
              <a:rPr lang="fr-FR" sz="2400" dirty="0"/>
              <a:t> </a:t>
            </a:r>
            <a:r>
              <a:rPr lang="fr-FR" sz="2400" dirty="0" err="1"/>
              <a:t>including</a:t>
            </a:r>
            <a:r>
              <a:rPr lang="fr-FR" sz="2400" dirty="0"/>
              <a:t> </a:t>
            </a:r>
            <a:r>
              <a:rPr lang="fr-FR" sz="2400" dirty="0" err="1"/>
              <a:t>labor</a:t>
            </a:r>
            <a:r>
              <a:rPr lang="fr-FR" sz="2400" dirty="0"/>
              <a:t>, the </a:t>
            </a:r>
            <a:r>
              <a:rPr lang="fr-FR" sz="2400" dirty="0" err="1"/>
              <a:t>environment</a:t>
            </a:r>
            <a:r>
              <a:rPr lang="fr-FR" sz="2400" dirty="0"/>
              <a:t>, and the future of </a:t>
            </a:r>
            <a:r>
              <a:rPr lang="fr-FR" sz="2400" dirty="0" err="1"/>
              <a:t>warfare</a:t>
            </a:r>
            <a:r>
              <a:rPr lang="fr-FR" sz="2400" dirty="0"/>
              <a:t> and </a:t>
            </a:r>
            <a:r>
              <a:rPr lang="fr-FR" sz="2400" dirty="0" err="1"/>
              <a:t>cyberconflict</a:t>
            </a:r>
            <a:r>
              <a:rPr lang="fr-FR" sz="2400" dirty="0"/>
              <a:t>, the United States </a:t>
            </a:r>
            <a:r>
              <a:rPr lang="fr-FR" sz="2400" dirty="0" err="1"/>
              <a:t>could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put at a </a:t>
            </a:r>
            <a:r>
              <a:rPr lang="fr-FR" sz="2400" dirty="0" err="1"/>
              <a:t>disadvantage</a:t>
            </a:r>
            <a:r>
              <a:rPr lang="fr-FR" sz="2400" dirty="0"/>
              <a:t> if </a:t>
            </a:r>
            <a:r>
              <a:rPr lang="fr-FR" sz="2400" dirty="0" err="1"/>
              <a:t>other</a:t>
            </a:r>
            <a:r>
              <a:rPr lang="fr-FR" sz="2400" dirty="0"/>
              <a:t> countries, </a:t>
            </a:r>
            <a:r>
              <a:rPr lang="fr-FR" sz="2400" dirty="0" err="1"/>
              <a:t>such</a:t>
            </a:r>
            <a:r>
              <a:rPr lang="fr-FR" sz="2400" dirty="0"/>
              <a:t> as China, </a:t>
            </a:r>
            <a:r>
              <a:rPr lang="fr-FR" sz="2400" dirty="0" err="1"/>
              <a:t>get</a:t>
            </a:r>
            <a:r>
              <a:rPr lang="fr-FR" sz="2400" dirty="0"/>
              <a:t> to </a:t>
            </a:r>
            <a:r>
              <a:rPr lang="fr-FR" sz="2400" dirty="0" err="1"/>
              <a:t>dictate</a:t>
            </a:r>
            <a:r>
              <a:rPr lang="fr-FR" sz="2400" dirty="0"/>
              <a:t> </a:t>
            </a:r>
            <a:r>
              <a:rPr lang="fr-FR" sz="2400" dirty="0" err="1"/>
              <a:t>terms</a:t>
            </a:r>
            <a:r>
              <a:rPr lang="fr-FR" sz="2400" dirty="0"/>
              <a:t> </a:t>
            </a:r>
            <a:r>
              <a:rPr lang="fr-FR" sz="2400" dirty="0" err="1"/>
              <a:t>instead</a:t>
            </a:r>
            <a:r>
              <a:rPr lang="fr-FR" sz="2400" dirty="0"/>
              <a:t>.</a:t>
            </a: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89" y="2503838"/>
            <a:ext cx="1881118" cy="8650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1" y="2380738"/>
            <a:ext cx="1654682" cy="8824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66" y="1645926"/>
            <a:ext cx="1667813" cy="89097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04" y="2495391"/>
            <a:ext cx="4422631" cy="65318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88" y="1265170"/>
            <a:ext cx="3367031" cy="9522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83" y="2591246"/>
            <a:ext cx="2858541" cy="7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41" y="866979"/>
            <a:ext cx="9238859" cy="4351338"/>
          </a:xfrm>
        </p:spPr>
      </p:pic>
    </p:spTree>
    <p:extLst>
      <p:ext uri="{BB962C8B-B14F-4D97-AF65-F5344CB8AC3E}">
        <p14:creationId xmlns:p14="http://schemas.microsoft.com/office/powerpoint/2010/main" val="58564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AI FIRST DEFINITION : JOHN MACCARTHY (1954)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83524" y="1526968"/>
            <a:ext cx="5612476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fr-FR" dirty="0"/>
              <a:t>« </a:t>
            </a:r>
            <a:r>
              <a:rPr lang="fr-FR" dirty="0" err="1"/>
              <a:t>Every</a:t>
            </a:r>
            <a:r>
              <a:rPr lang="fr-FR" dirty="0"/>
              <a:t> aspect of </a:t>
            </a:r>
            <a:r>
              <a:rPr lang="fr-FR" dirty="0" err="1"/>
              <a:t>learning</a:t>
            </a:r>
            <a:r>
              <a:rPr lang="fr-FR" dirty="0"/>
              <a:t> or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of intelligence </a:t>
            </a:r>
            <a:r>
              <a:rPr lang="fr-FR" dirty="0" err="1"/>
              <a:t>can</a:t>
            </a:r>
            <a:r>
              <a:rPr lang="fr-FR" dirty="0"/>
              <a:t> in </a:t>
            </a:r>
            <a:r>
              <a:rPr lang="fr-FR" dirty="0" err="1"/>
              <a:t>principle</a:t>
            </a:r>
            <a:r>
              <a:rPr lang="fr-FR" dirty="0"/>
              <a:t> </a:t>
            </a:r>
            <a:r>
              <a:rPr lang="fr-FR" dirty="0" err="1"/>
              <a:t>b</a:t>
            </a:r>
            <a:r>
              <a:rPr lang="fr-FR" dirty="0" err="1" smtClean="0"/>
              <a:t>e</a:t>
            </a:r>
            <a:r>
              <a:rPr lang="fr-FR" dirty="0" smtClean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precisely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 machine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made to 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</a:t>
            </a:r>
            <a:r>
              <a:rPr lang="fr-FR" dirty="0" smtClean="0"/>
              <a:t>An </a:t>
            </a:r>
            <a:r>
              <a:rPr lang="fr-FR" dirty="0" err="1" smtClean="0"/>
              <a:t>attempt</a:t>
            </a:r>
            <a:r>
              <a:rPr lang="fr-FR" dirty="0" smtClean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 made to </a:t>
            </a:r>
            <a:r>
              <a:rPr lang="fr-FR" dirty="0" err="1"/>
              <a:t>find</a:t>
            </a:r>
            <a:r>
              <a:rPr lang="fr-FR" dirty="0"/>
              <a:t> how to </a:t>
            </a:r>
            <a:r>
              <a:rPr lang="fr-FR" dirty="0" err="1"/>
              <a:t>make</a:t>
            </a:r>
            <a:r>
              <a:rPr lang="fr-FR" dirty="0"/>
              <a:t> machine use </a:t>
            </a:r>
            <a:r>
              <a:rPr lang="fr-FR" dirty="0" err="1"/>
              <a:t>language</a:t>
            </a:r>
            <a:r>
              <a:rPr lang="fr-FR" dirty="0"/>
              <a:t>, </a:t>
            </a:r>
            <a:r>
              <a:rPr lang="fr-FR" dirty="0" err="1" smtClean="0"/>
              <a:t>form</a:t>
            </a:r>
            <a:r>
              <a:rPr lang="fr-FR" dirty="0" smtClean="0"/>
              <a:t> </a:t>
            </a:r>
            <a:r>
              <a:rPr lang="fr-FR" dirty="0"/>
              <a:t>abstractions and concepts,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kinds</a:t>
            </a:r>
            <a:r>
              <a:rPr lang="fr-FR" dirty="0"/>
              <a:t> of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reserved</a:t>
            </a:r>
            <a:r>
              <a:rPr lang="fr-FR" dirty="0"/>
              <a:t> for </a:t>
            </a:r>
            <a:r>
              <a:rPr lang="fr-FR" dirty="0" err="1"/>
              <a:t>humans</a:t>
            </a:r>
            <a:r>
              <a:rPr lang="fr-FR" dirty="0"/>
              <a:t>, </a:t>
            </a:r>
            <a:r>
              <a:rPr lang="fr-FR" dirty="0" smtClean="0"/>
              <a:t>and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themselves</a:t>
            </a:r>
            <a:r>
              <a:rPr lang="fr-FR" dirty="0"/>
              <a:t>. »</a:t>
            </a:r>
          </a:p>
          <a:p>
            <a:pPr>
              <a:spcAft>
                <a:spcPts val="1000"/>
              </a:spcAft>
            </a:pPr>
            <a:endParaRPr lang="fr-FR" dirty="0"/>
          </a:p>
          <a:p>
            <a:pPr>
              <a:spcAft>
                <a:spcPts val="1000"/>
              </a:spcAft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76" y="1526968"/>
            <a:ext cx="3803477" cy="42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7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AI RENEWAL : DEEP BLUE AND WATSON (IBM)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8591" y="1327244"/>
            <a:ext cx="6278217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charset="2"/>
              <a:buChar char="§"/>
            </a:pPr>
            <a:r>
              <a:rPr lang="fr-FR" dirty="0" smtClean="0"/>
              <a:t>It </a:t>
            </a:r>
            <a:r>
              <a:rPr lang="fr-FR" dirty="0" err="1"/>
              <a:t>wasn’t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late</a:t>
            </a:r>
            <a:r>
              <a:rPr lang="fr-FR" dirty="0"/>
              <a:t> 1990s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progress</a:t>
            </a:r>
            <a:r>
              <a:rPr lang="fr-FR" dirty="0"/>
              <a:t> in AI </a:t>
            </a:r>
            <a:r>
              <a:rPr lang="fr-FR" dirty="0" err="1"/>
              <a:t>began</a:t>
            </a:r>
            <a:r>
              <a:rPr lang="fr-FR" dirty="0"/>
              <a:t> to </a:t>
            </a:r>
            <a:r>
              <a:rPr lang="fr-FR" dirty="0" err="1" smtClean="0"/>
              <a:t>accelerate</a:t>
            </a:r>
            <a:r>
              <a:rPr lang="fr-FR" dirty="0" smtClean="0"/>
              <a:t>. </a:t>
            </a:r>
          </a:p>
          <a:p>
            <a:pPr>
              <a:spcAft>
                <a:spcPts val="1200"/>
              </a:spcAft>
              <a:buFont typeface="Wingdings" charset="2"/>
              <a:buChar char="§"/>
            </a:pPr>
            <a:r>
              <a:rPr lang="fr-FR" dirty="0" smtClean="0"/>
              <a:t>An 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milestone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1997 </a:t>
            </a:r>
            <a:r>
              <a:rPr lang="fr-FR" dirty="0" err="1"/>
              <a:t>victory</a:t>
            </a:r>
            <a:r>
              <a:rPr lang="fr-FR" dirty="0"/>
              <a:t> of </a:t>
            </a:r>
            <a:r>
              <a:rPr lang="fr-FR" dirty="0" err="1"/>
              <a:t>IBM’s</a:t>
            </a:r>
            <a:r>
              <a:rPr lang="fr-FR" dirty="0"/>
              <a:t> </a:t>
            </a:r>
            <a:r>
              <a:rPr lang="fr-FR" dirty="0" err="1"/>
              <a:t>chess-playing</a:t>
            </a:r>
            <a:r>
              <a:rPr lang="fr-FR" dirty="0"/>
              <a:t> computer </a:t>
            </a:r>
            <a:r>
              <a:rPr lang="fr-FR" dirty="0" err="1"/>
              <a:t>Deep</a:t>
            </a:r>
            <a:r>
              <a:rPr lang="fr-FR" dirty="0"/>
              <a:t> Blue over world champion Garry </a:t>
            </a:r>
            <a:r>
              <a:rPr lang="fr-FR" dirty="0" smtClean="0"/>
              <a:t>Kasparov. </a:t>
            </a:r>
          </a:p>
          <a:p>
            <a:pPr>
              <a:spcAft>
                <a:spcPts val="1200"/>
              </a:spcAft>
              <a:buFont typeface="Wingdings" charset="2"/>
              <a:buChar char="§"/>
            </a:pPr>
            <a:r>
              <a:rPr lang="fr-FR" dirty="0" err="1"/>
              <a:t>Watson’s</a:t>
            </a:r>
            <a:r>
              <a:rPr lang="fr-FR" dirty="0"/>
              <a:t> </a:t>
            </a:r>
            <a:r>
              <a:rPr lang="fr-FR" dirty="0" err="1"/>
              <a:t>victory</a:t>
            </a:r>
            <a:r>
              <a:rPr lang="fr-FR" dirty="0"/>
              <a:t> in the TV </a:t>
            </a:r>
            <a:r>
              <a:rPr lang="fr-FR" dirty="0" err="1"/>
              <a:t>game</a:t>
            </a:r>
            <a:r>
              <a:rPr lang="fr-FR" dirty="0"/>
              <a:t> show “</a:t>
            </a:r>
            <a:r>
              <a:rPr lang="fr-FR" dirty="0" err="1" smtClean="0"/>
              <a:t>Jeopardy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67" y="1101798"/>
            <a:ext cx="4213966" cy="263553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67" y="3862258"/>
            <a:ext cx="4323643" cy="279707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4864">
            <a:off x="6453608" y="4162123"/>
            <a:ext cx="3057861" cy="10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7610" y="0"/>
            <a:ext cx="12087087" cy="1325563"/>
          </a:xfrm>
        </p:spPr>
        <p:txBody>
          <a:bodyPr/>
          <a:lstStyle/>
          <a:p>
            <a:r>
              <a:rPr lang="fr-FR" dirty="0" smtClean="0"/>
              <a:t>AI BOOMING : GOOGLE, FACEBOOK, MICROSOFT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2756" y="1463040"/>
            <a:ext cx="5783177" cy="4719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« Machine </a:t>
            </a:r>
            <a:r>
              <a:rPr lang="fr-FR" dirty="0" err="1" smtClean="0"/>
              <a:t>learning</a:t>
            </a:r>
            <a:r>
              <a:rPr lang="fr-FR" dirty="0" smtClean="0"/>
              <a:t> (a </a:t>
            </a:r>
            <a:r>
              <a:rPr lang="fr-FR" dirty="0" err="1" smtClean="0"/>
              <a:t>subfield</a:t>
            </a:r>
            <a:r>
              <a:rPr lang="fr-FR" dirty="0" smtClean="0"/>
              <a:t> of AI)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core</a:t>
            </a:r>
            <a:r>
              <a:rPr lang="fr-FR" dirty="0" smtClean="0"/>
              <a:t>. </a:t>
            </a:r>
            <a:r>
              <a:rPr lang="fr-FR" dirty="0" err="1" smtClean="0"/>
              <a:t>Transforming</a:t>
            </a:r>
            <a:r>
              <a:rPr lang="fr-FR" dirty="0" smtClean="0"/>
              <a:t> the </a:t>
            </a:r>
            <a:r>
              <a:rPr lang="fr-FR" dirty="0" err="1" smtClean="0"/>
              <a:t>way</a:t>
            </a:r>
            <a:r>
              <a:rPr lang="fr-FR" dirty="0" smtClean="0"/>
              <a:t> by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rethinking</a:t>
            </a:r>
            <a:r>
              <a:rPr lang="fr-FR" dirty="0"/>
              <a:t> how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 smtClean="0"/>
              <a:t>everything</a:t>
            </a:r>
            <a:r>
              <a:rPr lang="fr-FR" dirty="0" smtClean="0"/>
              <a:t> »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  2016, Google Chief </a:t>
            </a:r>
            <a:r>
              <a:rPr lang="fr-FR" dirty="0" err="1" smtClean="0"/>
              <a:t>Executive</a:t>
            </a:r>
            <a:r>
              <a:rPr lang="fr-FR" dirty="0" smtClean="0"/>
              <a:t> </a:t>
            </a:r>
            <a:r>
              <a:rPr lang="fr-FR" dirty="0" err="1" smtClean="0"/>
              <a:t>Officer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6" y="3822983"/>
            <a:ext cx="5025456" cy="1930785"/>
          </a:xfrm>
          <a:prstGeom prst="rect">
            <a:avLst/>
          </a:prstGeom>
        </p:spPr>
      </p:pic>
      <p:pic>
        <p:nvPicPr>
          <p:cNvPr id="6" name="Imag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53" y="1463040"/>
            <a:ext cx="5231774" cy="32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NO SINGLE AI DEFINITION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1696" y="1454564"/>
            <a:ext cx="7102020" cy="4351338"/>
          </a:xfrm>
        </p:spPr>
        <p:txBody>
          <a:bodyPr>
            <a:normAutofit/>
          </a:bodyPr>
          <a:lstStyle/>
          <a:p>
            <a:pPr lvl="2"/>
            <a:endParaRPr lang="fr-FR" dirty="0" smtClean="0"/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40689" y="1667407"/>
            <a:ext cx="1178842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600" dirty="0" smtClean="0"/>
              <a:t>Experts </a:t>
            </a:r>
            <a:r>
              <a:rPr lang="fr-FR" sz="2600" dirty="0" err="1"/>
              <a:t>offer</a:t>
            </a:r>
            <a:r>
              <a:rPr lang="fr-FR" sz="2600" dirty="0"/>
              <a:t> </a:t>
            </a:r>
            <a:r>
              <a:rPr lang="fr-FR" sz="2600" dirty="0" err="1"/>
              <a:t>differing</a:t>
            </a:r>
            <a:r>
              <a:rPr lang="fr-FR" sz="2600" dirty="0"/>
              <a:t> taxonomies of AI </a:t>
            </a:r>
            <a:r>
              <a:rPr lang="fr-FR" sz="2600" dirty="0" err="1"/>
              <a:t>problems</a:t>
            </a:r>
            <a:r>
              <a:rPr lang="fr-FR" sz="2600" dirty="0"/>
              <a:t> and </a:t>
            </a:r>
            <a:r>
              <a:rPr lang="fr-FR" sz="2600" dirty="0" smtClean="0"/>
              <a:t>solutions: </a:t>
            </a:r>
            <a:endParaRPr lang="fr-FR" sz="26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2600" dirty="0" err="1" smtClean="0"/>
              <a:t>Systems</a:t>
            </a:r>
            <a:r>
              <a:rPr lang="fr-FR" sz="2600" dirty="0" smtClean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think</a:t>
            </a:r>
            <a:r>
              <a:rPr lang="fr-FR" sz="2600" dirty="0"/>
              <a:t> </a:t>
            </a:r>
            <a:r>
              <a:rPr lang="fr-FR" sz="2600" dirty="0" err="1"/>
              <a:t>like</a:t>
            </a:r>
            <a:r>
              <a:rPr lang="fr-FR" sz="2600" dirty="0"/>
              <a:t> </a:t>
            </a:r>
            <a:r>
              <a:rPr lang="fr-FR" sz="2600" dirty="0" err="1"/>
              <a:t>humans</a:t>
            </a:r>
            <a:r>
              <a:rPr lang="fr-FR" sz="2600" dirty="0"/>
              <a:t> (</a:t>
            </a:r>
            <a:r>
              <a:rPr lang="fr-FR" sz="2600" dirty="0" err="1"/>
              <a:t>e.g</a:t>
            </a:r>
            <a:r>
              <a:rPr lang="fr-FR" sz="2600" dirty="0"/>
              <a:t>., cognitive architectures and neural networks</a:t>
            </a:r>
            <a:r>
              <a:rPr lang="fr-FR" sz="2600" dirty="0" smtClean="0"/>
              <a:t>). </a:t>
            </a:r>
            <a:endParaRPr lang="fr-FR" sz="26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2600" dirty="0" err="1" smtClean="0"/>
              <a:t>Systems</a:t>
            </a:r>
            <a:r>
              <a:rPr lang="fr-FR" sz="2600" dirty="0" smtClean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act</a:t>
            </a:r>
            <a:r>
              <a:rPr lang="fr-FR" sz="2600" dirty="0"/>
              <a:t> </a:t>
            </a:r>
            <a:r>
              <a:rPr lang="fr-FR" sz="2600" dirty="0" err="1"/>
              <a:t>like</a:t>
            </a:r>
            <a:r>
              <a:rPr lang="fr-FR" sz="2600" dirty="0"/>
              <a:t> </a:t>
            </a:r>
            <a:r>
              <a:rPr lang="fr-FR" sz="2600" dirty="0" err="1"/>
              <a:t>humans</a:t>
            </a:r>
            <a:r>
              <a:rPr lang="fr-FR" sz="2600" dirty="0"/>
              <a:t> (</a:t>
            </a:r>
            <a:r>
              <a:rPr lang="fr-FR" sz="2600" dirty="0" err="1"/>
              <a:t>e.g</a:t>
            </a:r>
            <a:r>
              <a:rPr lang="fr-FR" sz="2600" dirty="0"/>
              <a:t>., </a:t>
            </a:r>
            <a:r>
              <a:rPr lang="fr-FR" sz="2600" dirty="0" err="1" smtClean="0"/>
              <a:t>natural</a:t>
            </a:r>
            <a:r>
              <a:rPr lang="fr-FR" sz="2600" dirty="0" smtClean="0"/>
              <a:t> </a:t>
            </a:r>
            <a:r>
              <a:rPr lang="fr-FR" sz="2600" dirty="0" err="1"/>
              <a:t>language</a:t>
            </a:r>
            <a:r>
              <a:rPr lang="fr-FR" sz="2600" dirty="0"/>
              <a:t> </a:t>
            </a:r>
            <a:r>
              <a:rPr lang="fr-FR" sz="2600" dirty="0" err="1"/>
              <a:t>processing</a:t>
            </a:r>
            <a:r>
              <a:rPr lang="fr-FR" sz="2600" dirty="0"/>
              <a:t>;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representation</a:t>
            </a:r>
            <a:r>
              <a:rPr lang="fr-FR" sz="2600" dirty="0"/>
              <a:t>, </a:t>
            </a:r>
            <a:r>
              <a:rPr lang="fr-FR" sz="2600" dirty="0" err="1"/>
              <a:t>automated</a:t>
            </a:r>
            <a:r>
              <a:rPr lang="fr-FR" sz="2600" dirty="0"/>
              <a:t> </a:t>
            </a:r>
            <a:r>
              <a:rPr lang="fr-FR" sz="2600" dirty="0" err="1"/>
              <a:t>reasoning</a:t>
            </a:r>
            <a:r>
              <a:rPr lang="fr-FR" sz="2600" dirty="0"/>
              <a:t>, and </a:t>
            </a:r>
            <a:r>
              <a:rPr lang="fr-FR" sz="2600" dirty="0" err="1"/>
              <a:t>learning</a:t>
            </a:r>
            <a:r>
              <a:rPr lang="fr-FR" sz="2600" dirty="0" smtClean="0"/>
              <a:t>). </a:t>
            </a:r>
            <a:endParaRPr lang="fr-FR" sz="26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2600" dirty="0" err="1" smtClean="0"/>
              <a:t>Systems</a:t>
            </a:r>
            <a:r>
              <a:rPr lang="fr-FR" sz="2600" dirty="0" smtClean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think</a:t>
            </a:r>
            <a:r>
              <a:rPr lang="fr-FR" sz="2600" dirty="0"/>
              <a:t> </a:t>
            </a:r>
            <a:r>
              <a:rPr lang="fr-FR" sz="2600" dirty="0" err="1"/>
              <a:t>rationally</a:t>
            </a:r>
            <a:r>
              <a:rPr lang="fr-FR" sz="2600" dirty="0"/>
              <a:t> </a:t>
            </a:r>
            <a:r>
              <a:rPr lang="fr-FR" sz="2600" dirty="0" smtClean="0"/>
              <a:t>(</a:t>
            </a:r>
            <a:r>
              <a:rPr lang="fr-FR" sz="2600" dirty="0" err="1" smtClean="0"/>
              <a:t>logic</a:t>
            </a:r>
            <a:r>
              <a:rPr lang="fr-FR" sz="2600" dirty="0" smtClean="0"/>
              <a:t> </a:t>
            </a:r>
            <a:r>
              <a:rPr lang="fr-FR" sz="2600" dirty="0" err="1"/>
              <a:t>solvers</a:t>
            </a:r>
            <a:r>
              <a:rPr lang="fr-FR" sz="2600" dirty="0"/>
              <a:t>, </a:t>
            </a:r>
            <a:r>
              <a:rPr lang="fr-FR" sz="2600" dirty="0" err="1"/>
              <a:t>inference</a:t>
            </a:r>
            <a:r>
              <a:rPr lang="fr-FR" sz="2600" dirty="0"/>
              <a:t>, and </a:t>
            </a:r>
            <a:r>
              <a:rPr lang="fr-FR" sz="2600" dirty="0" err="1"/>
              <a:t>optimization</a:t>
            </a:r>
            <a:r>
              <a:rPr lang="fr-FR" sz="2600" dirty="0" smtClean="0"/>
              <a:t>). </a:t>
            </a:r>
            <a:endParaRPr lang="fr-FR" sz="26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sz="2600" dirty="0" err="1" smtClean="0"/>
              <a:t>Systems</a:t>
            </a:r>
            <a:r>
              <a:rPr lang="fr-FR" sz="2600" dirty="0" smtClean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act</a:t>
            </a:r>
            <a:r>
              <a:rPr lang="fr-FR" sz="2600" dirty="0"/>
              <a:t> </a:t>
            </a:r>
            <a:r>
              <a:rPr lang="fr-FR" sz="2600" dirty="0" err="1"/>
              <a:t>rationally</a:t>
            </a:r>
            <a:r>
              <a:rPr lang="fr-FR" sz="2600" dirty="0"/>
              <a:t> (</a:t>
            </a:r>
            <a:r>
              <a:rPr lang="fr-FR" sz="2600" dirty="0" err="1"/>
              <a:t>e.g</a:t>
            </a:r>
            <a:r>
              <a:rPr lang="fr-FR" sz="2600" dirty="0"/>
              <a:t>., intelligent software agents and </a:t>
            </a:r>
            <a:r>
              <a:rPr lang="fr-FR" sz="2600" dirty="0" err="1"/>
              <a:t>embodied</a:t>
            </a:r>
            <a:r>
              <a:rPr lang="fr-FR" sz="2600" dirty="0"/>
              <a:t> robots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achieve</a:t>
            </a:r>
            <a:r>
              <a:rPr lang="fr-FR" sz="2600" dirty="0"/>
              <a:t> goals via perception, planning, </a:t>
            </a:r>
            <a:r>
              <a:rPr lang="fr-FR" sz="2600" dirty="0" err="1"/>
              <a:t>reasoning</a:t>
            </a:r>
            <a:r>
              <a:rPr lang="fr-FR" sz="2600" dirty="0"/>
              <a:t>, </a:t>
            </a:r>
            <a:r>
              <a:rPr lang="fr-FR" sz="2600" dirty="0" err="1"/>
              <a:t>learning</a:t>
            </a:r>
            <a:r>
              <a:rPr lang="fr-FR" sz="2600" dirty="0"/>
              <a:t>, </a:t>
            </a:r>
            <a:r>
              <a:rPr lang="fr-FR" sz="2600" dirty="0" err="1"/>
              <a:t>communicating</a:t>
            </a:r>
            <a:r>
              <a:rPr lang="fr-FR" sz="2600" dirty="0"/>
              <a:t>, </a:t>
            </a:r>
            <a:r>
              <a:rPr lang="fr-FR" sz="2600" dirty="0" err="1"/>
              <a:t>decision-making</a:t>
            </a:r>
            <a:r>
              <a:rPr lang="fr-FR" sz="2600" dirty="0"/>
              <a:t>, and acting).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1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5108</TotalTime>
  <Words>2087</Words>
  <Application>Microsoft Macintosh PowerPoint</Application>
  <PresentationFormat>Grand écran</PresentationFormat>
  <Paragraphs>240</Paragraphs>
  <Slides>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AI AS AN OLD DREAM : ALAN TURING (1950)  </vt:lpstr>
      <vt:lpstr>AI FIRST DEFINITION : JOHN MACCARTHY (1954)</vt:lpstr>
      <vt:lpstr>AI RENEWAL : DEEP BLUE AND WATSON (IBM)</vt:lpstr>
      <vt:lpstr>AI BOOMING : GOOGLE, FACEBOOK, MICROSOFT </vt:lpstr>
      <vt:lpstr>NO SINGLE AI DEFINITION </vt:lpstr>
      <vt:lpstr>NO SINGLE AI DEFINITION </vt:lpstr>
      <vt:lpstr>SUBSET OF INTELLIGENCE: TYPE OF AI </vt:lpstr>
      <vt:lpstr>MACHINE LEARNING </vt:lpstr>
      <vt:lpstr>DEEP LEARNING </vt:lpstr>
      <vt:lpstr>DEEP REINFORCEMENT LEARNING  </vt:lpstr>
      <vt:lpstr>AUTONOMY AND AUTOMATION </vt:lpstr>
      <vt:lpstr> HUMAN-MACHINE TEAMING   </vt:lpstr>
      <vt:lpstr>AUTONOMOUS CAR </vt:lpstr>
      <vt:lpstr>UAS (Unmanned Aircraft Systems)-DRONE</vt:lpstr>
      <vt:lpstr>AI IS EVERYWHERE  </vt:lpstr>
      <vt:lpstr>AI DRIVES THE INSIGHT REVOLUTION-FORRESTER </vt:lpstr>
      <vt:lpstr>AI LIMITATIONS </vt:lpstr>
      <vt:lpstr>FEARS ABOUT AI  </vt:lpstr>
      <vt:lpstr>Présentation PowerPoint</vt:lpstr>
      <vt:lpstr>PARTNERSHIP </vt:lpstr>
      <vt:lpstr>ACQUISITION : STARTUPS AND EXPERTS </vt:lpstr>
      <vt:lpstr>ACQUISITION : STARTUPS AND EXPERTS </vt:lpstr>
      <vt:lpstr>ALLIANCES : IBM AND NVIDIA </vt:lpstr>
      <vt:lpstr>LOOK AT THE CLOUD : MLaaS</vt:lpstr>
      <vt:lpstr>MACHINE LEARNING AS A SERVICE (MLaaS)</vt:lpstr>
      <vt:lpstr>PRE-PACKAGE ALGORITHMS: INTERN MLaaS </vt:lpstr>
      <vt:lpstr>TAP INTO THE OPEN-SOURCE AI </vt:lpstr>
      <vt:lpstr>INNOVATE : THE BOTS BOOMING  </vt:lpstr>
      <vt:lpstr>FACEBOOK MESSENGER BOTS </vt:lpstr>
      <vt:lpstr>MICROSOFT BOTS FRAMEWORK</vt:lpstr>
      <vt:lpstr>GOOGLE : THE NEW POWERFUL BOTS PLAYER </vt:lpstr>
      <vt:lpstr>SLACK : LEO THE BOT MANAGER</vt:lpstr>
      <vt:lpstr>Présentation PowerPoint</vt:lpstr>
      <vt:lpstr>IMPACT ON E-COMMERCE </vt:lpstr>
      <vt:lpstr>IMPACT ON E-COMMERCE : TWIGGLE </vt:lpstr>
      <vt:lpstr>IMPACT ON E-COMMERCE: STAPLES </vt:lpstr>
      <vt:lpstr>IMPACT ON COMMERCE : THE BOT-COMMERCE   </vt:lpstr>
      <vt:lpstr>EMERGENCE OF COGNITIVE BUSINESS (BtoB) </vt:lpstr>
      <vt:lpstr>IMPACT ON THE FINANCIAL INDUSTRY  </vt:lpstr>
      <vt:lpstr>IMPACT ON WORKFORCE</vt:lpstr>
      <vt:lpstr>IMPACT ON JOBS</vt:lpstr>
      <vt:lpstr>IMPACT ON MANAGEMENT </vt:lpstr>
      <vt:lpstr>IMPACT ON MANAGEMENT : GLURU </vt:lpstr>
      <vt:lpstr>IMPACT ON COMPETITIVENESS </vt:lpstr>
      <vt:lpstr>IMPACT ON REGULATION  </vt:lpstr>
      <vt:lpstr>IMPACT ON WORLD ECONOMIC LEADERSHIP  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148</cp:revision>
  <dcterms:created xsi:type="dcterms:W3CDTF">2016-11-24T09:55:49Z</dcterms:created>
  <dcterms:modified xsi:type="dcterms:W3CDTF">2016-12-02T11:28:13Z</dcterms:modified>
</cp:coreProperties>
</file>